
<file path=[Content_Types].xml><?xml version="1.0" encoding="utf-8"?>
<Types xmlns="http://schemas.openxmlformats.org/package/2006/content-types">
  <Default Extension="fntdata" ContentType="application/x-fontdata"/>
  <Default Extension="gif" ContentType="image/gi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1" r:id="rId1"/>
  </p:sldMasterIdLst>
  <p:notesMasterIdLst>
    <p:notesMasterId r:id="rId4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Lst>
  <p:sldSz cx="9144000" cy="5143500" type="screen16x9"/>
  <p:notesSz cx="6858000" cy="9144000"/>
  <p:embeddedFontLst>
    <p:embeddedFont>
      <p:font typeface="Anton" pitchFamily="2" charset="0"/>
      <p:regular r:id="rId50"/>
    </p:embeddedFont>
    <p:embeddedFont>
      <p:font typeface="DM Sans" pitchFamily="2" charset="0"/>
      <p:regular r:id="rId51"/>
      <p:bold r:id="rId52"/>
      <p:italic r:id="rId53"/>
      <p:boldItalic r:id="rId54"/>
    </p:embeddedFont>
    <p:embeddedFont>
      <p:font typeface="DM Sans Medium" pitchFamily="2" charset="0"/>
      <p:regular r:id="rId55"/>
      <p:bold r:id="rId56"/>
      <p:italic r:id="rId57"/>
      <p:boldItalic r:id="rId58"/>
    </p:embeddedFont>
    <p:embeddedFont>
      <p:font typeface="Helvetica Neue" panose="020B0604020202020204" charset="0"/>
      <p:regular r:id="rId59"/>
      <p:bold r:id="rId60"/>
      <p:italic r:id="rId61"/>
      <p:boldItalic r:id="rId62"/>
    </p:embeddedFont>
    <p:embeddedFont>
      <p:font typeface="Helvetica Neue Light" panose="020B0604020202020204" charset="0"/>
      <p:regular r:id="rId63"/>
      <p:bold r:id="rId64"/>
      <p:italic r:id="rId65"/>
      <p:boldItalic r:id="rId6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95">
          <p15:clr>
            <a:srgbClr val="A4A3A4"/>
          </p15:clr>
        </p15:guide>
        <p15:guide id="2" pos="5460">
          <p15:clr>
            <a:srgbClr val="A4A3A4"/>
          </p15:clr>
        </p15:guide>
        <p15:guide id="3" pos="300">
          <p15:clr>
            <a:srgbClr val="9AA0A6"/>
          </p15:clr>
        </p15:guide>
        <p15:guide id="4" orient="horz" pos="2892">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3" d="100"/>
          <a:sy n="103" d="100"/>
        </p:scale>
        <p:origin x="874" y="77"/>
      </p:cViewPr>
      <p:guideLst>
        <p:guide orient="horz" pos="295"/>
        <p:guide pos="5460"/>
        <p:guide pos="300"/>
        <p:guide orient="horz" pos="2892"/>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14.fntdata"/><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4.fntdata"/><Relationship Id="rId58" Type="http://schemas.openxmlformats.org/officeDocument/2006/relationships/font" Target="fonts/font9.fntdata"/><Relationship Id="rId66" Type="http://schemas.openxmlformats.org/officeDocument/2006/relationships/font" Target="fonts/font17.fntdata"/><Relationship Id="rId5" Type="http://schemas.openxmlformats.org/officeDocument/2006/relationships/slide" Target="slides/slide4.xml"/><Relationship Id="rId61" Type="http://schemas.openxmlformats.org/officeDocument/2006/relationships/font" Target="fonts/font12.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7.fntdata"/><Relationship Id="rId64" Type="http://schemas.openxmlformats.org/officeDocument/2006/relationships/font" Target="fonts/font15.fntdata"/><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2.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10.fntdata"/><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5.fntdata"/><Relationship Id="rId62" Type="http://schemas.openxmlformats.org/officeDocument/2006/relationships/font" Target="fonts/font13.fntdata"/><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 Id="rId57" Type="http://schemas.openxmlformats.org/officeDocument/2006/relationships/font" Target="fonts/font8.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3.fntdata"/><Relationship Id="rId60" Type="http://schemas.openxmlformats.org/officeDocument/2006/relationships/font" Target="fonts/font11.fntdata"/><Relationship Id="rId65" Type="http://schemas.openxmlformats.org/officeDocument/2006/relationships/font" Target="fonts/font16.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font" Target="fonts/font1.fntdata"/><Relationship Id="rId55" Type="http://schemas.openxmlformats.org/officeDocument/2006/relationships/font" Target="fonts/font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3" Type="http://schemas.openxmlformats.org/officeDocument/2006/relationships/hyperlink" Target="https://drive.google.com/file/d/1xeJ3vjTLUjQJia1NVjWnCfNZZWcnbnS2/view?usp=sharing" TargetMode="External"/><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3" Type="http://schemas.openxmlformats.org/officeDocument/2006/relationships/hyperlink" Target="mailto:contenidos@coderhouse.com" TargetMode="External"/><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
        <p:cNvGrpSpPr/>
        <p:nvPr/>
      </p:nvGrpSpPr>
      <p:grpSpPr>
        <a:xfrm>
          <a:off x="0" y="0"/>
          <a:ext cx="0" cy="0"/>
          <a:chOff x="0" y="0"/>
          <a:chExt cx="0" cy="0"/>
        </a:xfrm>
      </p:grpSpPr>
      <p:sp>
        <p:nvSpPr>
          <p:cNvPr id="41" name="Google Shape;41;g1442263204e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 name="Google Shape;42;g1442263204e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Colocar todas las clases.</a:t>
            </a:r>
            <a:endParaRPr>
              <a:latin typeface="DM Sans"/>
              <a:ea typeface="DM Sans"/>
              <a:cs typeface="DM Sans"/>
              <a:sym typeface="DM San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fdfcb544b3_0_1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fdfcb544b3_0_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fdfcb544b3_0_1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fdfcb544b3_0_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fdfcb544b3_0_1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fdfcb544b3_0_1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fdfcb544b3_0_1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fdfcb544b3_0_1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fdfcb544b3_0_1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fdfcb544b3_0_1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fdfcb544b3_0_1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fdfcb544b3_0_1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fdfcb544b3_0_1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fdfcb544b3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fdfcb544b3_0_1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gfdfcb544b3_0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137519e6b75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137519e6b7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137519e6b75_0_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137519e6b75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
        <p:cNvGrpSpPr/>
        <p:nvPr/>
      </p:nvGrpSpPr>
      <p:grpSpPr>
        <a:xfrm>
          <a:off x="0" y="0"/>
          <a:ext cx="0" cy="0"/>
          <a:chOff x="0" y="0"/>
          <a:chExt cx="0" cy="0"/>
        </a:xfrm>
      </p:grpSpPr>
      <p:sp>
        <p:nvSpPr>
          <p:cNvPr id="50" name="Google Shape;50;g1442263204e_0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 name="Google Shape;51;g1442263204e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siempre</a:t>
            </a:r>
            <a:endParaRPr>
              <a:latin typeface="DM Sans"/>
              <a:ea typeface="DM Sans"/>
              <a:cs typeface="DM Sans"/>
              <a:sym typeface="DM San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137519e6b75_0_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137519e6b75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137519e6b75_0_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137519e6b75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137519e6b75_0_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137519e6b75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137519e6b75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137519e6b75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137519e6b75_0_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g137519e6b75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137519e6b75_0_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 name="Google Shape;256;g137519e6b75_0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137519e6b75_0_10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137519e6b75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137519e6b75_0_1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 name="Google Shape;270;g137519e6b75_0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con el contenido más importante de la clase. En una presentación de 50 slides usar máximo 5 de estas.</a:t>
            </a:r>
            <a:endParaRPr>
              <a:latin typeface="DM Sans"/>
              <a:ea typeface="DM Sans"/>
              <a:cs typeface="DM Sans"/>
              <a:sym typeface="DM Sans"/>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137519e6b75_0_2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137519e6b75_0_2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b="1">
                <a:solidFill>
                  <a:schemeClr val="dk1"/>
                </a:solidFill>
                <a:latin typeface="DM Sans"/>
                <a:ea typeface="DM Sans"/>
                <a:cs typeface="DM Sans"/>
                <a:sym typeface="DM Sans"/>
              </a:rPr>
              <a:t>Obligatoria siempre.</a:t>
            </a:r>
            <a:r>
              <a:rPr lang="es">
                <a:solidFill>
                  <a:schemeClr val="dk1"/>
                </a:solidFill>
                <a:latin typeface="DM Sans"/>
                <a:ea typeface="DM Sans"/>
                <a:cs typeface="DM Sans"/>
                <a:sym typeface="DM Sans"/>
              </a:rPr>
              <a:t> A la hora del Break, entre 5 y 10 minutos. Considerar ubicar este espacio en un momento adecuado de la clase. Al volver, mostrar los resultados de la pregunta del anterior slide y generar un breve intercambio.</a:t>
            </a:r>
            <a:endParaRPr>
              <a:latin typeface="DM Sans"/>
              <a:ea typeface="DM Sans"/>
              <a:cs typeface="DM Sans"/>
              <a:sym typeface="DM Sans"/>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137519e6b75_0_2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 name="Google Shape;325;g137519e6b75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b="1">
                <a:solidFill>
                  <a:schemeClr val="dk1"/>
                </a:solidFill>
                <a:latin typeface="DM Sans"/>
                <a:ea typeface="DM Sans"/>
                <a:cs typeface="DM Sans"/>
                <a:sym typeface="DM Sans"/>
              </a:rPr>
              <a:t>“Ejemplo en vivo”</a:t>
            </a:r>
            <a:endParaRPr b="1">
              <a:solidFill>
                <a:schemeClr val="dk1"/>
              </a:solidFill>
              <a:latin typeface="DM Sans"/>
              <a:ea typeface="DM Sans"/>
              <a:cs typeface="DM Sans"/>
              <a:sym typeface="DM Sans"/>
            </a:endParaRPr>
          </a:p>
          <a:p>
            <a:pPr marL="0" lvl="0" indent="0" algn="l" rtl="0">
              <a:lnSpc>
                <a:spcPct val="115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El docente realizará una tarea compartiendo la pantalla en vivo. Se centrará en los pasos y los aspectos a tener en cuenta.</a:t>
            </a:r>
            <a:endParaRPr>
              <a:latin typeface="DM Sans"/>
              <a:ea typeface="DM Sans"/>
              <a:cs typeface="DM Sans"/>
              <a:sym typeface="DM San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442263204e_0_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442263204e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Se puede usar para comenzar o finalizar la clase, según sea más conveniente.. </a:t>
            </a:r>
            <a:endParaRPr>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endParaRPr>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r>
              <a:rPr lang="es" b="1">
                <a:solidFill>
                  <a:schemeClr val="dk1"/>
                </a:solidFill>
                <a:latin typeface="DM Sans"/>
                <a:ea typeface="DM Sans"/>
                <a:cs typeface="DM Sans"/>
                <a:sym typeface="DM Sans"/>
              </a:rPr>
              <a:t>Recurso: Glosario</a:t>
            </a:r>
            <a:endParaRPr b="1">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Repasa y define rápidamente los conceptos centrales acumulados. Ayuda a los estudiantes a recuperar aquellos saberes que se darán por dados.</a:t>
            </a:r>
            <a:endParaRPr>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endParaRPr>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Sugerencia:</a:t>
            </a:r>
            <a:endParaRPr>
              <a:solidFill>
                <a:schemeClr val="dk1"/>
              </a:solidFill>
              <a:latin typeface="DM Sans"/>
              <a:ea typeface="DM Sans"/>
              <a:cs typeface="DM Sans"/>
              <a:sym typeface="DM Sans"/>
            </a:endParaRPr>
          </a:p>
          <a:p>
            <a:pPr marL="457200" lvl="0" indent="-298450" algn="l" rtl="0">
              <a:spcBef>
                <a:spcPts val="0"/>
              </a:spcBef>
              <a:spcAft>
                <a:spcPts val="0"/>
              </a:spcAft>
              <a:buClr>
                <a:schemeClr val="dk1"/>
              </a:buClr>
              <a:buSzPts val="1100"/>
              <a:buFont typeface="DM Sans"/>
              <a:buChar char="-"/>
            </a:pPr>
            <a:r>
              <a:rPr lang="es">
                <a:solidFill>
                  <a:schemeClr val="dk1"/>
                </a:solidFill>
                <a:latin typeface="DM Sans"/>
                <a:ea typeface="DM Sans"/>
                <a:cs typeface="DM Sans"/>
                <a:sym typeface="DM Sans"/>
              </a:rPr>
              <a:t>Puede incorporarse links e imágenes que apoyen al concepto presentado.</a:t>
            </a:r>
            <a:endParaRPr>
              <a:latin typeface="DM Sans"/>
              <a:ea typeface="DM Sans"/>
              <a:cs typeface="DM Sans"/>
              <a:sym typeface="DM Sans"/>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137519e6b75_0_30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137519e6b75_0_3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137519e6b75_0_3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137519e6b75_0_3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137519e6b75_0_3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 name="Google Shape;357;g137519e6b75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g137519e6b75_0_3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2" name="Google Shape;362;g137519e6b75_0_3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137519e6b75_0_3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9" name="Google Shape;369;g137519e6b75_0_3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137519e6b75_0_3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137519e6b75_0_3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g137519e6b75_0_3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5" name="Google Shape;385;g137519e6b75_0_3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g137519e6b75_0_4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5" name="Google Shape;395;g137519e6b75_0_4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b="1">
                <a:solidFill>
                  <a:schemeClr val="dk1"/>
                </a:solidFill>
                <a:latin typeface="DM Sans"/>
                <a:ea typeface="DM Sans"/>
                <a:cs typeface="DM Sans"/>
                <a:sym typeface="DM Sans"/>
              </a:rPr>
              <a:t>“Ejemplo en vivo”</a:t>
            </a:r>
            <a:endParaRPr b="1">
              <a:solidFill>
                <a:schemeClr val="dk1"/>
              </a:solidFill>
              <a:latin typeface="DM Sans"/>
              <a:ea typeface="DM Sans"/>
              <a:cs typeface="DM Sans"/>
              <a:sym typeface="DM Sans"/>
            </a:endParaRPr>
          </a:p>
          <a:p>
            <a:pPr marL="0" lvl="0" indent="0" algn="l" rtl="0">
              <a:lnSpc>
                <a:spcPct val="115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El docente realizará una tarea compartiendo la pantalla en vivo. Se centrará en los pasos y los aspectos a tener en cuenta.</a:t>
            </a:r>
            <a:endParaRPr>
              <a:latin typeface="DM Sans"/>
              <a:ea typeface="DM Sans"/>
              <a:cs typeface="DM Sans"/>
              <a:sym typeface="DM Sans"/>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g1db681b9266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5" name="Google Shape;405;g1db681b926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Google Shape;413;g1382ec3e9d4_0_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4" name="Google Shape;414;g1382ec3e9d4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las subsiguientes slides de Actividades en clase.</a:t>
            </a:r>
            <a:endParaRPr>
              <a:latin typeface="DM Sans"/>
              <a:ea typeface="DM Sans"/>
              <a:cs typeface="DM Sans"/>
              <a:sym typeface="DM San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1442263204e_0_1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 name="Google Shape;66;g1442263204e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siempre. Indican aquello que se pretende que el estudiante logre con la clase. Recuerda que se enuncian en principio con el verbo en infinitivo delante (por ejemplo: “Comprender…”, “Analizar…”, “conocer…”, etc). Se debe destacar en negrita el verbo. </a:t>
            </a:r>
            <a:r>
              <a:rPr lang="es" b="1">
                <a:solidFill>
                  <a:schemeClr val="dk1"/>
                </a:solidFill>
                <a:latin typeface="DM Sans"/>
                <a:ea typeface="DM Sans"/>
                <a:cs typeface="DM Sans"/>
                <a:sym typeface="DM Sans"/>
              </a:rPr>
              <a:t>Los objetivos deben ser concretos, medibles y coherentes con los contenidos.</a:t>
            </a:r>
            <a:endParaRPr b="1">
              <a:solidFill>
                <a:schemeClr val="dk1"/>
              </a:solidFill>
              <a:latin typeface="DM Sans"/>
              <a:ea typeface="DM Sans"/>
              <a:cs typeface="DM Sans"/>
              <a:sym typeface="DM Sans"/>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Google Shape;425;g1382ec3e9d4_0_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6" name="Google Shape;426;g1382ec3e9d4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las subsiguientes slides de Actividades en clase.</a:t>
            </a:r>
            <a:endParaRPr>
              <a:latin typeface="DM Sans"/>
              <a:ea typeface="DM Sans"/>
              <a:cs typeface="DM Sans"/>
              <a:sym typeface="DM Sans"/>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g137519e6b75_0_6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8" name="Google Shape;438;g137519e6b75_0_6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b="1">
                <a:solidFill>
                  <a:schemeClr val="dk1"/>
                </a:solidFill>
                <a:latin typeface="DM Sans"/>
                <a:ea typeface="DM Sans"/>
                <a:cs typeface="DM Sans"/>
                <a:sym typeface="DM Sans"/>
              </a:rPr>
              <a:t>“Para pensar”</a:t>
            </a:r>
            <a:endParaRPr b="1">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¿Cómo crear encuestas de zoom? Disponible en </a:t>
            </a:r>
            <a:r>
              <a:rPr lang="es" u="sng">
                <a:solidFill>
                  <a:schemeClr val="accent5"/>
                </a:solidFill>
                <a:latin typeface="DM Sans"/>
                <a:ea typeface="DM Sans"/>
                <a:cs typeface="DM Sans"/>
                <a:sym typeface="DM Sans"/>
                <a:hlinkClick r:id="rId3">
                  <a:extLst>
                    <a:ext uri="{A12FA001-AC4F-418D-AE19-62706E023703}">
                      <ahyp:hlinkClr xmlns:ahyp="http://schemas.microsoft.com/office/drawing/2018/hyperlinkcolor" val="tx"/>
                    </a:ext>
                  </a:extLst>
                </a:hlinkClick>
              </a:rPr>
              <a:t>este video.</a:t>
            </a:r>
            <a:endParaRPr b="1">
              <a:solidFill>
                <a:schemeClr val="dk1"/>
              </a:solidFill>
              <a:latin typeface="DM Sans"/>
              <a:ea typeface="DM Sans"/>
              <a:cs typeface="DM Sans"/>
              <a:sym typeface="DM Sans"/>
            </a:endParaRPr>
          </a:p>
          <a:p>
            <a:pPr marL="0" lvl="0" indent="0" algn="l" rtl="0">
              <a:lnSpc>
                <a:spcPct val="115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El docente generará </a:t>
            </a:r>
            <a:r>
              <a:rPr lang="es" u="sng">
                <a:solidFill>
                  <a:schemeClr val="dk1"/>
                </a:solidFill>
                <a:latin typeface="DM Sans"/>
                <a:ea typeface="DM Sans"/>
                <a:cs typeface="DM Sans"/>
                <a:sym typeface="DM Sans"/>
              </a:rPr>
              <a:t>una encuesta de zoom</a:t>
            </a:r>
            <a:r>
              <a:rPr lang="es">
                <a:solidFill>
                  <a:schemeClr val="dk1"/>
                </a:solidFill>
                <a:latin typeface="DM Sans"/>
                <a:ea typeface="DM Sans"/>
                <a:cs typeface="DM Sans"/>
                <a:sym typeface="DM Sans"/>
              </a:rPr>
              <a:t> para que los estudiantes respondan. Esto es una actividad de comprobación.</a:t>
            </a:r>
            <a:endParaRPr>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Sugerimos:</a:t>
            </a:r>
            <a:endParaRPr>
              <a:solidFill>
                <a:schemeClr val="dk1"/>
              </a:solidFill>
              <a:latin typeface="DM Sans"/>
              <a:ea typeface="DM Sans"/>
              <a:cs typeface="DM Sans"/>
              <a:sym typeface="DM Sans"/>
            </a:endParaRPr>
          </a:p>
          <a:p>
            <a:pPr marL="457200" lvl="0" indent="-298450" algn="l" rtl="0">
              <a:spcBef>
                <a:spcPts val="0"/>
              </a:spcBef>
              <a:spcAft>
                <a:spcPts val="0"/>
              </a:spcAft>
              <a:buClr>
                <a:schemeClr val="dk1"/>
              </a:buClr>
              <a:buSzPts val="1100"/>
              <a:buFont typeface="DM Sans"/>
              <a:buChar char="-"/>
            </a:pPr>
            <a:r>
              <a:rPr lang="es">
                <a:solidFill>
                  <a:schemeClr val="dk1"/>
                </a:solidFill>
                <a:latin typeface="DM Sans"/>
                <a:ea typeface="DM Sans"/>
                <a:cs typeface="DM Sans"/>
                <a:sym typeface="DM Sans"/>
              </a:rPr>
              <a:t>Utilizarlo antes del break para que los estudiantes puedan votar en la encuesta antes de ir al mismo.</a:t>
            </a:r>
            <a:endParaRPr>
              <a:solidFill>
                <a:schemeClr val="dk1"/>
              </a:solidFill>
              <a:latin typeface="DM Sans"/>
              <a:ea typeface="DM Sans"/>
              <a:cs typeface="DM Sans"/>
              <a:sym typeface="DM Sans"/>
            </a:endParaRPr>
          </a:p>
          <a:p>
            <a:pPr marL="457200" lvl="0" indent="-298450" algn="l" rtl="0">
              <a:spcBef>
                <a:spcPts val="0"/>
              </a:spcBef>
              <a:spcAft>
                <a:spcPts val="0"/>
              </a:spcAft>
              <a:buClr>
                <a:schemeClr val="dk1"/>
              </a:buClr>
              <a:buSzPts val="1100"/>
              <a:buFont typeface="DM Sans"/>
              <a:buChar char="-"/>
            </a:pPr>
            <a:r>
              <a:rPr lang="es">
                <a:solidFill>
                  <a:schemeClr val="dk1"/>
                </a:solidFill>
                <a:latin typeface="DM Sans"/>
                <a:ea typeface="DM Sans"/>
                <a:cs typeface="DM Sans"/>
                <a:sym typeface="DM Sans"/>
              </a:rPr>
              <a:t>Al regresar, mostrar los resultados a los estudiantes.</a:t>
            </a:r>
            <a:endParaRPr>
              <a:solidFill>
                <a:schemeClr val="dk1"/>
              </a:solidFill>
              <a:latin typeface="DM Sans"/>
              <a:ea typeface="DM Sans"/>
              <a:cs typeface="DM Sans"/>
              <a:sym typeface="DM Sans"/>
            </a:endParaRPr>
          </a:p>
          <a:p>
            <a:pPr marL="457200" lvl="0" indent="-298450" algn="l" rtl="0">
              <a:spcBef>
                <a:spcPts val="0"/>
              </a:spcBef>
              <a:spcAft>
                <a:spcPts val="0"/>
              </a:spcAft>
              <a:buClr>
                <a:schemeClr val="dk1"/>
              </a:buClr>
              <a:buSzPts val="1100"/>
              <a:buFont typeface="DM Sans"/>
              <a:buChar char="-"/>
            </a:pPr>
            <a:r>
              <a:rPr lang="es">
                <a:solidFill>
                  <a:schemeClr val="dk1"/>
                </a:solidFill>
                <a:latin typeface="DM Sans"/>
                <a:ea typeface="DM Sans"/>
                <a:cs typeface="DM Sans"/>
                <a:sym typeface="DM Sans"/>
              </a:rPr>
              <a:t>Si hay buena respuesta de este recurso, se recomienda utilizarlo de forma orgánica en más instancias de la clase.</a:t>
            </a:r>
            <a:endParaRPr>
              <a:latin typeface="DM Sans"/>
              <a:ea typeface="DM Sans"/>
              <a:cs typeface="DM Sans"/>
              <a:sym typeface="DM Sans"/>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137519e6b75_0_6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 name="Google Shape;448;g137519e6b75_0_6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Se sugiere ubicar al finalizar la explicación de algún tema, para abrir formalmente el espacio de preguntas y ordenar la interacción.</a:t>
            </a:r>
            <a:endParaRPr>
              <a:latin typeface="DM Sans"/>
              <a:ea typeface="DM Sans"/>
              <a:cs typeface="DM Sans"/>
              <a:sym typeface="DM Sans"/>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Google Shape;452;g137519e6b75_0_70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 name="Google Shape;453;g137519e6b75_0_7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b="1">
                <a:solidFill>
                  <a:schemeClr val="dk1"/>
                </a:solidFill>
                <a:latin typeface="DM Sans"/>
                <a:ea typeface="DM Sans"/>
                <a:cs typeface="DM Sans"/>
                <a:sym typeface="DM Sans"/>
              </a:rPr>
              <a:t>Colocar el link de los recursos en el nombre de cada uno, así son autocontenidos y transparentes. </a:t>
            </a:r>
            <a:endParaRPr b="1">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endParaRPr>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que los estudiantes puedan explorar en sus casas los recursos vistos en clase: libros, artículos, herramientas, websites, videos (ajenos a Coder)</a:t>
            </a:r>
            <a:endParaRPr>
              <a:solidFill>
                <a:schemeClr val="dk1"/>
              </a:solidFill>
              <a:latin typeface="DM Sans"/>
              <a:ea typeface="DM Sans"/>
              <a:cs typeface="DM Sans"/>
              <a:sym typeface="DM Sans"/>
            </a:endParaRPr>
          </a:p>
          <a:p>
            <a:pPr marL="0" lvl="0" indent="0" algn="l" rtl="0">
              <a:spcBef>
                <a:spcPts val="0"/>
              </a:spcBef>
              <a:spcAft>
                <a:spcPts val="0"/>
              </a:spcAft>
              <a:buNone/>
            </a:pPr>
            <a:r>
              <a:rPr lang="es">
                <a:solidFill>
                  <a:schemeClr val="dk1"/>
                </a:solidFill>
                <a:latin typeface="DM Sans"/>
                <a:ea typeface="DM Sans"/>
                <a:cs typeface="DM Sans"/>
                <a:sym typeface="DM Sans"/>
              </a:rPr>
              <a:t>Enviar el contenido a integrar a </a:t>
            </a:r>
            <a:r>
              <a:rPr lang="es" u="sng">
                <a:solidFill>
                  <a:schemeClr val="hlink"/>
                </a:solidFill>
                <a:latin typeface="DM Sans"/>
                <a:ea typeface="DM Sans"/>
                <a:cs typeface="DM Sans"/>
                <a:sym typeface="DM Sans"/>
                <a:hlinkClick r:id="rId3"/>
              </a:rPr>
              <a:t>contenidos@coderhouse.com</a:t>
            </a:r>
            <a:r>
              <a:rPr lang="es">
                <a:solidFill>
                  <a:schemeClr val="dk1"/>
                </a:solidFill>
                <a:latin typeface="DM Sans"/>
                <a:ea typeface="DM Sans"/>
                <a:cs typeface="DM Sans"/>
                <a:sym typeface="DM Sans"/>
              </a:rPr>
              <a:t> para que lo podamos incluir en el Repositorio.</a:t>
            </a:r>
            <a:endParaRPr>
              <a:solidFill>
                <a:schemeClr val="dk1"/>
              </a:solidFill>
              <a:latin typeface="DM Sans"/>
              <a:ea typeface="DM Sans"/>
              <a:cs typeface="DM Sans"/>
              <a:sym typeface="DM Sans"/>
            </a:endParaRPr>
          </a:p>
          <a:p>
            <a:pPr marL="0" lvl="0" indent="0" algn="l" rtl="0">
              <a:spcBef>
                <a:spcPts val="0"/>
              </a:spcBef>
              <a:spcAft>
                <a:spcPts val="0"/>
              </a:spcAft>
              <a:buNone/>
            </a:pPr>
            <a:endParaRPr>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r>
              <a:rPr lang="es" b="1">
                <a:solidFill>
                  <a:schemeClr val="accent1"/>
                </a:solidFill>
                <a:latin typeface="DM Sans"/>
                <a:ea typeface="DM Sans"/>
                <a:cs typeface="DM Sans"/>
                <a:sym typeface="DM Sans"/>
              </a:rPr>
              <a:t>El material recomendado es únicamente a modo de sugerencia.</a:t>
            </a:r>
            <a:br>
              <a:rPr lang="es" b="1">
                <a:solidFill>
                  <a:schemeClr val="accent1"/>
                </a:solidFill>
                <a:latin typeface="DM Sans"/>
                <a:ea typeface="DM Sans"/>
                <a:cs typeface="DM Sans"/>
                <a:sym typeface="DM Sans"/>
              </a:rPr>
            </a:br>
            <a:r>
              <a:rPr lang="es" b="1">
                <a:solidFill>
                  <a:schemeClr val="accent1"/>
                </a:solidFill>
                <a:latin typeface="DM Sans"/>
                <a:ea typeface="DM Sans"/>
                <a:cs typeface="DM Sans"/>
                <a:sym typeface="DM Sans"/>
              </a:rPr>
              <a:t>Coderhouse no brinda este material por estar sujeto a derechos de autor.</a:t>
            </a:r>
            <a:endParaRPr>
              <a:solidFill>
                <a:schemeClr val="accent1"/>
              </a:solidFill>
              <a:latin typeface="DM Sans"/>
              <a:ea typeface="DM Sans"/>
              <a:cs typeface="DM Sans"/>
              <a:sym typeface="DM Sans"/>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
        <p:cNvGrpSpPr/>
        <p:nvPr/>
      </p:nvGrpSpPr>
      <p:grpSpPr>
        <a:xfrm>
          <a:off x="0" y="0"/>
          <a:ext cx="0" cy="0"/>
          <a:chOff x="0" y="0"/>
          <a:chExt cx="0" cy="0"/>
        </a:xfrm>
      </p:grpSpPr>
      <p:sp>
        <p:nvSpPr>
          <p:cNvPr id="464" name="Google Shape;464;g137519e6b75_0_7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5" name="Google Shape;465;g137519e6b75_0_7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siempre. Completar el resumen con palabras claves de lo visto. En caso de cerrar con el “mapa de conceptos” se puede sacar. </a:t>
            </a:r>
            <a:endParaRPr>
              <a:latin typeface="DM Sans"/>
              <a:ea typeface="DM Sans"/>
              <a:cs typeface="DM Sans"/>
              <a:sym typeface="DM Sans"/>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Google Shape;470;g137519e6b75_0_8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1" name="Google Shape;471;g137519e6b75_0_8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Todas las clases</a:t>
            </a:r>
            <a:endParaRPr>
              <a:latin typeface="DM Sans"/>
              <a:ea typeface="DM Sans"/>
              <a:cs typeface="DM Sans"/>
              <a:sym typeface="DM Sans"/>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g137519e6b75_0_8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6" name="Google Shape;476;g137519e6b75_0_8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siempre.</a:t>
            </a:r>
            <a:endParaRPr>
              <a:latin typeface="DM Sans"/>
              <a:ea typeface="DM Sans"/>
              <a:cs typeface="DM Sans"/>
              <a:sym typeface="DM Sans"/>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9"/>
        <p:cNvGrpSpPr/>
        <p:nvPr/>
      </p:nvGrpSpPr>
      <p:grpSpPr>
        <a:xfrm>
          <a:off x="0" y="0"/>
          <a:ext cx="0" cy="0"/>
          <a:chOff x="0" y="0"/>
          <a:chExt cx="0" cy="0"/>
        </a:xfrm>
      </p:grpSpPr>
      <p:sp>
        <p:nvSpPr>
          <p:cNvPr id="480" name="Google Shape;480;g137519e6b75_0_8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1" name="Google Shape;481;g137519e6b75_0_8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Todas las clases</a:t>
            </a:r>
            <a:endParaRPr>
              <a:latin typeface="DM Sans"/>
              <a:ea typeface="DM Sans"/>
              <a:cs typeface="DM Sans"/>
              <a:sym typeface="DM San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1442263204e_0_1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1442263204e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Se puede usar para comenzar o finalizar la clase, según sea más conveniente. La información de este slide es de relleno. </a:t>
            </a:r>
            <a:endParaRPr>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endParaRPr>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r>
              <a:rPr lang="es" b="1">
                <a:solidFill>
                  <a:schemeClr val="dk1"/>
                </a:solidFill>
                <a:latin typeface="DM Sans"/>
                <a:ea typeface="DM Sans"/>
                <a:cs typeface="DM Sans"/>
                <a:sym typeface="DM Sans"/>
              </a:rPr>
              <a:t>Recurso: </a:t>
            </a:r>
            <a:r>
              <a:rPr lang="es" b="1">
                <a:solidFill>
                  <a:schemeClr val="dk1"/>
                </a:solidFill>
                <a:highlight>
                  <a:srgbClr val="EAFF6A"/>
                </a:highlight>
                <a:latin typeface="DM Sans"/>
                <a:ea typeface="DM Sans"/>
                <a:cs typeface="DM Sans"/>
                <a:sym typeface="DM Sans"/>
              </a:rPr>
              <a:t>Mapa de conceptos (genérico)</a:t>
            </a:r>
            <a:endParaRPr b="1">
              <a:solidFill>
                <a:schemeClr val="dk1"/>
              </a:solidFill>
              <a:highlight>
                <a:srgbClr val="EAFF6A"/>
              </a:highlight>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Muestra rápidamente los contenidos de la clase y cómo se relacionan. Ayuda a los estudiantes a evitar “perderse” durante la clase, al avanzar en un sentido lineal una diapositiva tras otra. El ejemplo pertenece a la primera clase del curso UX/UI.</a:t>
            </a:r>
            <a:endParaRPr>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r>
              <a:rPr lang="es" b="1">
                <a:solidFill>
                  <a:schemeClr val="dk1"/>
                </a:solidFill>
                <a:latin typeface="DM Sans"/>
                <a:ea typeface="DM Sans"/>
                <a:cs typeface="DM Sans"/>
                <a:sym typeface="DM Sans"/>
              </a:rPr>
              <a:t>Sugerencia</a:t>
            </a:r>
            <a:r>
              <a:rPr lang="es">
                <a:solidFill>
                  <a:schemeClr val="dk1"/>
                </a:solidFill>
                <a:latin typeface="DM Sans"/>
                <a:ea typeface="DM Sans"/>
                <a:cs typeface="DM Sans"/>
                <a:sym typeface="DM Sans"/>
              </a:rPr>
              <a:t>: </a:t>
            </a:r>
            <a:br>
              <a:rPr lang="es">
                <a:solidFill>
                  <a:schemeClr val="dk1"/>
                </a:solidFill>
                <a:latin typeface="DM Sans"/>
                <a:ea typeface="DM Sans"/>
                <a:cs typeface="DM Sans"/>
                <a:sym typeface="DM Sans"/>
              </a:rPr>
            </a:br>
            <a:r>
              <a:rPr lang="es">
                <a:solidFill>
                  <a:schemeClr val="dk1"/>
                </a:solidFill>
                <a:latin typeface="DM Sans"/>
                <a:ea typeface="DM Sans"/>
                <a:cs typeface="DM Sans"/>
                <a:sym typeface="DM Sans"/>
              </a:rPr>
              <a:t>-También se pueden mostrar con un menor énfasis o colores apagados, aquellos contenidos de clases anteriores y que se vinculen con la actual. </a:t>
            </a:r>
            <a:endParaRPr>
              <a:solidFill>
                <a:schemeClr val="dk1"/>
              </a:solidFill>
              <a:latin typeface="DM Sans"/>
              <a:ea typeface="DM Sans"/>
              <a:cs typeface="DM Sans"/>
              <a:sym typeface="DM Sans"/>
            </a:endParaRPr>
          </a:p>
          <a:p>
            <a:pPr marL="0" lvl="0" indent="0" algn="l" rtl="0">
              <a:spcBef>
                <a:spcPts val="0"/>
              </a:spcBef>
              <a:spcAft>
                <a:spcPts val="0"/>
              </a:spcAft>
              <a:buNone/>
            </a:pPr>
            <a:r>
              <a:rPr lang="es">
                <a:solidFill>
                  <a:schemeClr val="dk1"/>
                </a:solidFill>
                <a:latin typeface="DM Sans"/>
                <a:ea typeface="DM Sans"/>
                <a:cs typeface="DM Sans"/>
                <a:sym typeface="DM Sans"/>
              </a:rPr>
              <a:t>-Resaltar con color los temas que se abordan en la clase.</a:t>
            </a:r>
            <a:endParaRPr>
              <a:solidFill>
                <a:schemeClr val="dk1"/>
              </a:solidFill>
              <a:latin typeface="DM Sans"/>
              <a:ea typeface="DM Sans"/>
              <a:cs typeface="DM Sans"/>
              <a:sym typeface="DM Sans"/>
            </a:endParaRPr>
          </a:p>
          <a:p>
            <a:pPr marL="0" lvl="0" indent="0" algn="l" rtl="0">
              <a:spcBef>
                <a:spcPts val="0"/>
              </a:spcBef>
              <a:spcAft>
                <a:spcPts val="0"/>
              </a:spcAft>
              <a:buNone/>
            </a:pPr>
            <a:endParaRPr>
              <a:solidFill>
                <a:schemeClr val="dk1"/>
              </a:solidFill>
              <a:latin typeface="DM Sans"/>
              <a:ea typeface="DM Sans"/>
              <a:cs typeface="DM Sans"/>
              <a:sym typeface="DM Sans"/>
            </a:endParaRPr>
          </a:p>
          <a:p>
            <a:pPr marL="0" lvl="0" indent="0" algn="l" rtl="0">
              <a:spcBef>
                <a:spcPts val="0"/>
              </a:spcBef>
              <a:spcAft>
                <a:spcPts val="0"/>
              </a:spcAft>
              <a:buNone/>
            </a:pPr>
            <a:r>
              <a:rPr lang="es">
                <a:solidFill>
                  <a:schemeClr val="dk1"/>
                </a:solidFill>
                <a:latin typeface="DM Sans"/>
                <a:ea typeface="DM Sans"/>
                <a:cs typeface="DM Sans"/>
                <a:sym typeface="DM Sans"/>
              </a:rPr>
              <a:t>Colores</a:t>
            </a:r>
            <a:endParaRPr>
              <a:solidFill>
                <a:schemeClr val="dk1"/>
              </a:solidFill>
              <a:latin typeface="DM Sans"/>
              <a:ea typeface="DM Sans"/>
              <a:cs typeface="DM Sans"/>
              <a:sym typeface="DM Sans"/>
            </a:endParaRPr>
          </a:p>
          <a:p>
            <a:pPr marL="0" lvl="0" indent="0" algn="l" rtl="0">
              <a:spcBef>
                <a:spcPts val="0"/>
              </a:spcBef>
              <a:spcAft>
                <a:spcPts val="0"/>
              </a:spcAft>
              <a:buNone/>
            </a:pPr>
            <a:r>
              <a:rPr lang="es">
                <a:solidFill>
                  <a:schemeClr val="dk1"/>
                </a:solidFill>
                <a:latin typeface="DM Sans"/>
                <a:ea typeface="DM Sans"/>
                <a:cs typeface="DM Sans"/>
                <a:sym typeface="DM Sans"/>
              </a:rPr>
              <a:t>Categorías principales: Pleno en #27282d con texto en blanco.</a:t>
            </a:r>
            <a:endParaRPr>
              <a:solidFill>
                <a:schemeClr val="dk1"/>
              </a:solidFill>
              <a:latin typeface="DM Sans"/>
              <a:ea typeface="DM Sans"/>
              <a:cs typeface="DM Sans"/>
              <a:sym typeface="DM Sans"/>
            </a:endParaRPr>
          </a:p>
          <a:p>
            <a:pPr marL="0" lvl="0" indent="0" algn="l" rtl="0">
              <a:spcBef>
                <a:spcPts val="0"/>
              </a:spcBef>
              <a:spcAft>
                <a:spcPts val="0"/>
              </a:spcAft>
              <a:buNone/>
            </a:pPr>
            <a:r>
              <a:rPr lang="es">
                <a:solidFill>
                  <a:schemeClr val="dk1"/>
                </a:solidFill>
                <a:latin typeface="DM Sans"/>
                <a:ea typeface="DM Sans"/>
                <a:cs typeface="DM Sans"/>
                <a:sym typeface="DM Sans"/>
              </a:rPr>
              <a:t>Categorías secundarias (o a destacar): Pleno en #393b43 con texto en blanco.</a:t>
            </a:r>
            <a:endParaRPr>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Categorías terciarias: Borde en #393b43 con texto en #222222.</a:t>
            </a:r>
            <a:endParaRPr>
              <a:solidFill>
                <a:schemeClr val="dk1"/>
              </a:solidFill>
              <a:latin typeface="DM Sans"/>
              <a:ea typeface="DM Sans"/>
              <a:cs typeface="DM Sans"/>
              <a:sym typeface="DM San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1463e009350_0_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1463e009350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video. Usar videos en buena calidad, con audio en español (deseable) o subtítulos (mínimo requerido). Haciendo click derecho, Opciones de video… puede configurarse el momento del video que se reproduce (por ejemplo, para elegir fragmentos de charlas largas).</a:t>
            </a:r>
            <a:endParaRPr>
              <a:latin typeface="DM Sans"/>
              <a:ea typeface="DM Sans"/>
              <a:cs typeface="DM Sans"/>
              <a:sym typeface="DM San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fdfcb544b3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fdfcb544b3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fdfcb544b3_0_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fdfcb544b3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fdfcb544b3_0_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fdfcb544b3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co 1"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4000"/>
              <a:buFont typeface="DM Sans"/>
              <a:buNone/>
              <a:defRPr sz="4000" b="1">
                <a:latin typeface="DM Sans"/>
                <a:ea typeface="DM Sans"/>
                <a:cs typeface="DM Sans"/>
                <a:sym typeface="DM Sans"/>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000"/>
              <a:buFont typeface="Helvetica Neue Light"/>
              <a:buNone/>
              <a:defRPr sz="2000">
                <a:latin typeface="Helvetica Neue Light"/>
                <a:ea typeface="Helvetica Neue Light"/>
                <a:cs typeface="Helvetica Neue Light"/>
                <a:sym typeface="Helvetica Neue Light"/>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pic>
        <p:nvPicPr>
          <p:cNvPr id="12" name="Google Shape;12;p2"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03-B">
  <p:cSld name="SECTION_HEADER_1_1_1_1_1_1_1_1_1">
    <p:bg>
      <p:bgPr>
        <a:blipFill>
          <a:blip r:embed="rId2">
            <a:alphaModFix/>
          </a:blip>
          <a:stretch>
            <a:fillRect/>
          </a:stretch>
        </a:blipFill>
        <a:effectLst/>
      </p:bgPr>
    </p:bg>
    <p:spTree>
      <p:nvGrpSpPr>
        <p:cNvPr id="1" name="Shape 30"/>
        <p:cNvGrpSpPr/>
        <p:nvPr/>
      </p:nvGrpSpPr>
      <p:grpSpPr>
        <a:xfrm>
          <a:off x="0" y="0"/>
          <a:ext cx="0" cy="0"/>
          <a:chOff x="0" y="0"/>
          <a:chExt cx="0" cy="0"/>
        </a:xfrm>
      </p:grpSpPr>
      <p:pic>
        <p:nvPicPr>
          <p:cNvPr id="31" name="Google Shape;31;p11"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02-A">
  <p:cSld name="SECTION_HEADER_1_1_1_1_1_1_1_1_1_1">
    <p:bg>
      <p:bgPr>
        <a:blipFill>
          <a:blip r:embed="rId2">
            <a:alphaModFix/>
          </a:blip>
          <a:stretch>
            <a:fillRect/>
          </a:stretch>
        </a:blipFill>
        <a:effectLst/>
      </p:bgPr>
    </p:bg>
    <p:spTree>
      <p:nvGrpSpPr>
        <p:cNvPr id="1" name="Shape 32"/>
        <p:cNvGrpSpPr/>
        <p:nvPr/>
      </p:nvGrpSpPr>
      <p:grpSpPr>
        <a:xfrm>
          <a:off x="0" y="0"/>
          <a:ext cx="0" cy="0"/>
          <a:chOff x="0" y="0"/>
          <a:chExt cx="0" cy="0"/>
        </a:xfrm>
      </p:grpSpPr>
      <p:pic>
        <p:nvPicPr>
          <p:cNvPr id="33" name="Google Shape;33;p12"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4"/>
        <p:cNvGrpSpPr/>
        <p:nvPr/>
      </p:nvGrpSpPr>
      <p:grpSpPr>
        <a:xfrm>
          <a:off x="0" y="0"/>
          <a:ext cx="0" cy="0"/>
          <a:chOff x="0" y="0"/>
          <a:chExt cx="0" cy="0"/>
        </a:xfrm>
      </p:grpSpPr>
      <p:sp>
        <p:nvSpPr>
          <p:cNvPr id="35" name="Google Shape;35;p1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6" name="Google Shape;36;p1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37" name="Google Shape;37;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03-B 5">
  <p:cSld name="SECTION_HEADER_1_1_1_1_1_1_1_1_1_8">
    <p:bg>
      <p:bgPr>
        <a:blipFill>
          <a:blip r:embed="rId2">
            <a:alphaModFix/>
          </a:blip>
          <a:stretch>
            <a:fillRect/>
          </a:stretch>
        </a:blipFill>
        <a:effectLst/>
      </p:bgPr>
    </p:bg>
    <p:spTree>
      <p:nvGrpSpPr>
        <p:cNvPr id="1" name="Shape 38"/>
        <p:cNvGrpSpPr/>
        <p:nvPr/>
      </p:nvGrpSpPr>
      <p:grpSpPr>
        <a:xfrm>
          <a:off x="0" y="0"/>
          <a:ext cx="0" cy="0"/>
          <a:chOff x="0" y="0"/>
          <a:chExt cx="0" cy="0"/>
        </a:xfrm>
      </p:grpSpPr>
      <p:pic>
        <p:nvPicPr>
          <p:cNvPr id="39" name="Google Shape;39;p14"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02-B">
  <p:cSld name="SECTION_HEADER_1">
    <p:bg>
      <p:bgPr>
        <a:blipFill>
          <a:blip r:embed="rId2">
            <a:alphaModFix/>
          </a:blip>
          <a:stretch>
            <a:fillRect/>
          </a:stretch>
        </a:blipFill>
        <a:effectLst/>
      </p:bgPr>
    </p:bg>
    <p:spTree>
      <p:nvGrpSpPr>
        <p:cNvPr id="1" name="Shape 13"/>
        <p:cNvGrpSpPr/>
        <p:nvPr/>
      </p:nvGrpSpPr>
      <p:grpSpPr>
        <a:xfrm>
          <a:off x="0" y="0"/>
          <a:ext cx="0" cy="0"/>
          <a:chOff x="0" y="0"/>
          <a:chExt cx="0" cy="0"/>
        </a:xfrm>
      </p:grpSpPr>
      <p:pic>
        <p:nvPicPr>
          <p:cNvPr id="14" name="Google Shape;14;p3" title="logo coderhouse"/>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03-A">
  <p:cSld name="SECTION_HEADER_1_1">
    <p:bg>
      <p:bgPr>
        <a:blipFill>
          <a:blip r:embed="rId2">
            <a:alphaModFix/>
          </a:blip>
          <a:stretch>
            <a:fillRect/>
          </a:stretch>
        </a:blipFill>
        <a:effectLst/>
      </p:bgPr>
    </p:bg>
    <p:spTree>
      <p:nvGrpSpPr>
        <p:cNvPr id="1" name="Shape 15"/>
        <p:cNvGrpSpPr/>
        <p:nvPr/>
      </p:nvGrpSpPr>
      <p:grpSpPr>
        <a:xfrm>
          <a:off x="0" y="0"/>
          <a:ext cx="0" cy="0"/>
          <a:chOff x="0" y="0"/>
          <a:chExt cx="0" cy="0"/>
        </a:xfrm>
      </p:grpSpPr>
      <p:pic>
        <p:nvPicPr>
          <p:cNvPr id="16" name="Google Shape;16;p4"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arátula 1">
  <p:cSld name="SECTION_HEADER_1_1_1">
    <p:bg>
      <p:bgPr>
        <a:blipFill>
          <a:blip r:embed="rId2">
            <a:alphaModFix/>
          </a:blip>
          <a:stretch>
            <a:fillRect/>
          </a:stretch>
        </a:blipFill>
        <a:effectLst/>
      </p:bgPr>
    </p:bg>
    <p:spTree>
      <p:nvGrpSpPr>
        <p:cNvPr id="1" name="Shape 17"/>
        <p:cNvGrpSpPr/>
        <p:nvPr/>
      </p:nvGrpSpPr>
      <p:grpSpPr>
        <a:xfrm>
          <a:off x="0" y="0"/>
          <a:ext cx="0" cy="0"/>
          <a:chOff x="0" y="0"/>
          <a:chExt cx="0" cy="0"/>
        </a:xfrm>
      </p:grpSpPr>
      <p:pic>
        <p:nvPicPr>
          <p:cNvPr id="18" name="Google Shape;18;p5"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rátula 2">
  <p:cSld name="SECTION_HEADER_1_1_1_1">
    <p:bg>
      <p:bgPr>
        <a:blipFill>
          <a:blip r:embed="rId2">
            <a:alphaModFix/>
          </a:blip>
          <a:stretch>
            <a:fillRect/>
          </a:stretch>
        </a:blipFill>
        <a:effectLst/>
      </p:bgPr>
    </p:bg>
    <p:spTree>
      <p:nvGrpSpPr>
        <p:cNvPr id="1" name="Shape 19"/>
        <p:cNvGrpSpPr/>
        <p:nvPr/>
      </p:nvGrpSpPr>
      <p:grpSpPr>
        <a:xfrm>
          <a:off x="0" y="0"/>
          <a:ext cx="0" cy="0"/>
          <a:chOff x="0" y="0"/>
          <a:chExt cx="0" cy="0"/>
        </a:xfrm>
      </p:grpSpPr>
      <p:pic>
        <p:nvPicPr>
          <p:cNvPr id="20" name="Google Shape;20;p6"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rátula 3">
  <p:cSld name="SECTION_HEADER_1_1_1_1_1">
    <p:bg>
      <p:bgPr>
        <a:blipFill>
          <a:blip r:embed="rId2">
            <a:alphaModFix/>
          </a:blip>
          <a:stretch>
            <a:fillRect/>
          </a:stretch>
        </a:blipFill>
        <a:effectLst/>
      </p:bgPr>
    </p:bg>
    <p:spTree>
      <p:nvGrpSpPr>
        <p:cNvPr id="1" name="Shape 21"/>
        <p:cNvGrpSpPr/>
        <p:nvPr/>
      </p:nvGrpSpPr>
      <p:grpSpPr>
        <a:xfrm>
          <a:off x="0" y="0"/>
          <a:ext cx="0" cy="0"/>
          <a:chOff x="0" y="0"/>
          <a:chExt cx="0" cy="0"/>
        </a:xfrm>
      </p:grpSpPr>
      <p:pic>
        <p:nvPicPr>
          <p:cNvPr id="22" name="Google Shape;22;p7"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uadro">
  <p:cSld name="SECTION_HEADER_1_1_1_1_1_1">
    <p:bg>
      <p:bgPr>
        <a:blipFill>
          <a:blip r:embed="rId2">
            <a:alphaModFix/>
          </a:blip>
          <a:stretch>
            <a:fillRect/>
          </a:stretch>
        </a:blipFill>
        <a:effectLst/>
      </p:bgPr>
    </p:bg>
    <p:spTree>
      <p:nvGrpSpPr>
        <p:cNvPr id="1" name="Shape 23"/>
        <p:cNvGrpSpPr/>
        <p:nvPr/>
      </p:nvGrpSpPr>
      <p:grpSpPr>
        <a:xfrm>
          <a:off x="0" y="0"/>
          <a:ext cx="0" cy="0"/>
          <a:chOff x="0" y="0"/>
          <a:chExt cx="0" cy="0"/>
        </a:xfrm>
      </p:grpSpPr>
      <p:pic>
        <p:nvPicPr>
          <p:cNvPr id="24" name="Google Shape;24;p8"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 imagen">
  <p:cSld name="SECTION_HEADER_1_1_1_1_1_1_1">
    <p:bg>
      <p:bgPr>
        <a:blipFill>
          <a:blip r:embed="rId2">
            <a:alphaModFix/>
          </a:blip>
          <a:stretch>
            <a:fillRect/>
          </a:stretch>
        </a:blipFill>
        <a:effectLst/>
      </p:bgPr>
    </p:bg>
    <p:spTree>
      <p:nvGrpSpPr>
        <p:cNvPr id="1" name="Shape 25"/>
        <p:cNvGrpSpPr/>
        <p:nvPr/>
      </p:nvGrpSpPr>
      <p:grpSpPr>
        <a:xfrm>
          <a:off x="0" y="0"/>
          <a:ext cx="0" cy="0"/>
          <a:chOff x="0" y="0"/>
          <a:chExt cx="0" cy="0"/>
        </a:xfrm>
      </p:grpSpPr>
      <p:sp>
        <p:nvSpPr>
          <p:cNvPr id="26" name="Google Shape;26;p9"/>
          <p:cNvSpPr/>
          <p:nvPr/>
        </p:nvSpPr>
        <p:spPr>
          <a:xfrm>
            <a:off x="6592475" y="0"/>
            <a:ext cx="2551500" cy="5143500"/>
          </a:xfrm>
          <a:prstGeom prst="rect">
            <a:avLst/>
          </a:prstGeom>
          <a:solidFill>
            <a:srgbClr val="EAF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7" name="Google Shape;27;p9"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Fondo blanco">
  <p:cSld name="SECTION_HEADER_1_1_1_1_1_1_1_1">
    <p:spTree>
      <p:nvGrpSpPr>
        <p:cNvPr id="1" name="Shape 28"/>
        <p:cNvGrpSpPr/>
        <p:nvPr/>
      </p:nvGrpSpPr>
      <p:grpSpPr>
        <a:xfrm>
          <a:off x="0" y="0"/>
          <a:ext cx="0" cy="0"/>
          <a:chOff x="0" y="0"/>
          <a:chExt cx="0" cy="0"/>
        </a:xfrm>
      </p:grpSpPr>
      <p:pic>
        <p:nvPicPr>
          <p:cNvPr id="29" name="Google Shape;29;p10"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s"/>
              <a:t>‹Nº›</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7.xml"/><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9.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0.xml"/><Relationship Id="rId1" Type="http://schemas.openxmlformats.org/officeDocument/2006/relationships/slideLayout" Target="../slideLayouts/slideLayout9.xml"/><Relationship Id="rId4" Type="http://schemas.openxmlformats.org/officeDocument/2006/relationships/image" Target="../media/image1.png"/></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1.xml"/><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4.xml"/><Relationship Id="rId1" Type="http://schemas.openxmlformats.org/officeDocument/2006/relationships/slideLayout" Target="../slideLayouts/slideLayout9.xml"/><Relationship Id="rId4" Type="http://schemas.openxmlformats.org/officeDocument/2006/relationships/image" Target="../media/image24.gif"/></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6.xml"/><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7.xml"/><Relationship Id="rId1" Type="http://schemas.openxmlformats.org/officeDocument/2006/relationships/slideLayout" Target="../slideLayouts/slideLayout10.xml"/><Relationship Id="rId4" Type="http://schemas.openxmlformats.org/officeDocument/2006/relationships/image" Target="../media/image25.gif"/></Relationships>
</file>

<file path=ppt/slides/_rels/slide3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hyperlink" Target="https://docs.google.com/presentation/d/1IFEaKiHkyZGsrF6rFA-TFFnnRacaKWrus79unKWIOk0/edit#slide=id.gf48a4f4df5_0_0" TargetMode="External"/><Relationship Id="rId4" Type="http://schemas.openxmlformats.org/officeDocument/2006/relationships/hyperlink" Target="https://docs.google.com/presentation/d/1ywO8sH-Tm2JmUYkZUhN56OEItFGJG-dBcwwfpjORf1w/edit#slide=id.g113ef325465_0_0"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9.xml"/><Relationship Id="rId1" Type="http://schemas.openxmlformats.org/officeDocument/2006/relationships/slideLayout" Target="../slideLayouts/slideLayout9.xml"/><Relationship Id="rId4" Type="http://schemas.openxmlformats.org/officeDocument/2006/relationships/image" Target="../media/image27.png"/></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0.xml"/><Relationship Id="rId1" Type="http://schemas.openxmlformats.org/officeDocument/2006/relationships/slideLayout" Target="../slideLayouts/slideLayout9.xml"/><Relationship Id="rId4" Type="http://schemas.openxmlformats.org/officeDocument/2006/relationships/image" Target="../media/image27.png"/></Relationships>
</file>

<file path=ppt/slides/_rels/slide4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1.xml"/><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8" Type="http://schemas.openxmlformats.org/officeDocument/2006/relationships/hyperlink" Target="https://developer.mozilla.org/es/docs/Web/JavaScript/Referencia/Objetos_globales/Array" TargetMode="External"/><Relationship Id="rId3" Type="http://schemas.openxmlformats.org/officeDocument/2006/relationships/image" Target="../media/image29.png"/><Relationship Id="rId7" Type="http://schemas.openxmlformats.org/officeDocument/2006/relationships/hyperlink" Target="https://developer.mozilla.org/es/docs/Web/JavaScript/Referencia/Objetos_globales/String" TargetMode="External"/><Relationship Id="rId2" Type="http://schemas.openxmlformats.org/officeDocument/2006/relationships/notesSlide" Target="../notesSlides/notesSlide43.xml"/><Relationship Id="rId1" Type="http://schemas.openxmlformats.org/officeDocument/2006/relationships/slideLayout" Target="../slideLayouts/slideLayout9.xml"/><Relationship Id="rId6" Type="http://schemas.openxmlformats.org/officeDocument/2006/relationships/hyperlink" Target="http://hectorip.github.io/Eloquent-JavaScript-ES-online/chapters/07_elife.html" TargetMode="External"/><Relationship Id="rId5" Type="http://schemas.openxmlformats.org/officeDocument/2006/relationships/hyperlink" Target="http://hectorip.github.io/Eloquent-JavaScript-ES-online/chapters/04_data.html" TargetMode="External"/><Relationship Id="rId4" Type="http://schemas.openxmlformats.org/officeDocument/2006/relationships/hyperlink" Target="https://drive.google.com/file/d/11Qd_2a9YfHq7Yt4IGLXwWRs6OFpSu-6o/view" TargetMode="Externa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9.xml"/><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3"/>
        <p:cNvGrpSpPr/>
        <p:nvPr/>
      </p:nvGrpSpPr>
      <p:grpSpPr>
        <a:xfrm>
          <a:off x="0" y="0"/>
          <a:ext cx="0" cy="0"/>
          <a:chOff x="0" y="0"/>
          <a:chExt cx="0" cy="0"/>
        </a:xfrm>
      </p:grpSpPr>
      <p:sp>
        <p:nvSpPr>
          <p:cNvPr id="44" name="Google Shape;44;p15"/>
          <p:cNvSpPr/>
          <p:nvPr/>
        </p:nvSpPr>
        <p:spPr>
          <a:xfrm>
            <a:off x="3080700" y="2547525"/>
            <a:ext cx="2982600" cy="7938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15"/>
          <p:cNvSpPr txBox="1"/>
          <p:nvPr/>
        </p:nvSpPr>
        <p:spPr>
          <a:xfrm>
            <a:off x="1461300" y="1802163"/>
            <a:ext cx="6221400" cy="7389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s" sz="4000" b="1">
                <a:solidFill>
                  <a:schemeClr val="lt1"/>
                </a:solidFill>
                <a:latin typeface="DM Sans"/>
                <a:ea typeface="DM Sans"/>
                <a:cs typeface="DM Sans"/>
                <a:sym typeface="DM Sans"/>
              </a:rPr>
              <a:t>Esta clase va a ser</a:t>
            </a:r>
            <a:endParaRPr sz="4000" b="1">
              <a:solidFill>
                <a:srgbClr val="DEFC52"/>
              </a:solidFill>
              <a:latin typeface="DM Sans"/>
              <a:ea typeface="DM Sans"/>
              <a:cs typeface="DM Sans"/>
              <a:sym typeface="DM Sans"/>
            </a:endParaRPr>
          </a:p>
        </p:txBody>
      </p:sp>
      <p:sp>
        <p:nvSpPr>
          <p:cNvPr id="46" name="Google Shape;46;p15"/>
          <p:cNvSpPr txBox="1"/>
          <p:nvPr/>
        </p:nvSpPr>
        <p:spPr>
          <a:xfrm>
            <a:off x="3655975" y="2541075"/>
            <a:ext cx="2329800" cy="7389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s" sz="4000" b="1">
                <a:solidFill>
                  <a:srgbClr val="EAFF6A"/>
                </a:solidFill>
                <a:latin typeface="DM Sans"/>
                <a:ea typeface="DM Sans"/>
                <a:cs typeface="DM Sans"/>
                <a:sym typeface="DM Sans"/>
              </a:rPr>
              <a:t>grabada</a:t>
            </a:r>
            <a:endParaRPr sz="4000" b="1">
              <a:solidFill>
                <a:srgbClr val="EAFF6A"/>
              </a:solidFill>
              <a:latin typeface="DM Sans"/>
              <a:ea typeface="DM Sans"/>
              <a:cs typeface="DM Sans"/>
              <a:sym typeface="DM Sans"/>
            </a:endParaRPr>
          </a:p>
        </p:txBody>
      </p:sp>
      <p:sp>
        <p:nvSpPr>
          <p:cNvPr id="47" name="Google Shape;47;p15"/>
          <p:cNvSpPr/>
          <p:nvPr/>
        </p:nvSpPr>
        <p:spPr>
          <a:xfrm>
            <a:off x="3293875" y="2844525"/>
            <a:ext cx="199800" cy="199800"/>
          </a:xfrm>
          <a:prstGeom prst="ellipse">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8" name="Google Shape;48;p15"/>
          <p:cNvPicPr preferRelativeResize="0"/>
          <p:nvPr/>
        </p:nvPicPr>
        <p:blipFill>
          <a:blip r:embed="rId3">
            <a:alphaModFix/>
          </a:blip>
          <a:stretch>
            <a:fillRect/>
          </a:stretch>
        </p:blipFill>
        <p:spPr>
          <a:xfrm>
            <a:off x="2507663" y="3739369"/>
            <a:ext cx="4128668" cy="17044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24"/>
          <p:cNvSpPr txBox="1"/>
          <p:nvPr/>
        </p:nvSpPr>
        <p:spPr>
          <a:xfrm>
            <a:off x="475500" y="468275"/>
            <a:ext cx="8193000" cy="7389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4000" b="1">
                <a:solidFill>
                  <a:schemeClr val="dk1"/>
                </a:solidFill>
                <a:latin typeface="DM Sans"/>
                <a:ea typeface="DM Sans"/>
                <a:cs typeface="DM Sans"/>
                <a:sym typeface="DM Sans"/>
              </a:rPr>
              <a:t>Acceso al array</a:t>
            </a:r>
            <a:endParaRPr sz="4000" b="1">
              <a:solidFill>
                <a:schemeClr val="dk1"/>
              </a:solidFill>
              <a:latin typeface="DM Sans"/>
              <a:ea typeface="DM Sans"/>
              <a:cs typeface="DM Sans"/>
              <a:sym typeface="DM Sans"/>
            </a:endParaRPr>
          </a:p>
        </p:txBody>
      </p:sp>
      <p:sp>
        <p:nvSpPr>
          <p:cNvPr id="157" name="Google Shape;157;p24"/>
          <p:cNvSpPr txBox="1"/>
          <p:nvPr/>
        </p:nvSpPr>
        <p:spPr>
          <a:xfrm>
            <a:off x="475500" y="1207175"/>
            <a:ext cx="8193000" cy="1015800"/>
          </a:xfrm>
          <a:prstGeom prst="rect">
            <a:avLst/>
          </a:prstGeom>
          <a:noFill/>
          <a:ln>
            <a:noFill/>
          </a:ln>
        </p:spPr>
        <p:txBody>
          <a:bodyPr spcFirstLastPara="1" wrap="square" lIns="91425" tIns="91425" rIns="91425" bIns="91425" anchor="t" anchorCtr="0">
            <a:spAutoFit/>
          </a:bodyPr>
          <a:lstStyle/>
          <a:p>
            <a:pPr marL="0" marR="2614700" lvl="0" indent="0" algn="l" rtl="0">
              <a:spcBef>
                <a:spcPts val="0"/>
              </a:spcBef>
              <a:spcAft>
                <a:spcPts val="0"/>
              </a:spcAft>
              <a:buNone/>
            </a:pPr>
            <a:r>
              <a:rPr lang="es" sz="1350">
                <a:latin typeface="DM Sans"/>
                <a:ea typeface="DM Sans"/>
                <a:cs typeface="DM Sans"/>
                <a:sym typeface="DM Sans"/>
              </a:rPr>
              <a:t>Los elementos dentro de un array tienen un índice que determina su posición en el mismo. </a:t>
            </a:r>
            <a:endParaRPr sz="1350">
              <a:latin typeface="DM Sans"/>
              <a:ea typeface="DM Sans"/>
              <a:cs typeface="DM Sans"/>
              <a:sym typeface="DM Sans"/>
            </a:endParaRPr>
          </a:p>
          <a:p>
            <a:pPr marL="0" marR="2614700" lvl="0" indent="0" algn="l" rtl="0">
              <a:spcBef>
                <a:spcPts val="0"/>
              </a:spcBef>
              <a:spcAft>
                <a:spcPts val="0"/>
              </a:spcAft>
              <a:buNone/>
            </a:pPr>
            <a:r>
              <a:rPr lang="es" sz="1350">
                <a:highlight>
                  <a:schemeClr val="accent6"/>
                </a:highlight>
                <a:latin typeface="DM Sans"/>
                <a:ea typeface="DM Sans"/>
                <a:cs typeface="DM Sans"/>
                <a:sym typeface="DM Sans"/>
              </a:rPr>
              <a:t>Así, es posible acceder a los elementos dentro de un array a través de su posición:</a:t>
            </a:r>
            <a:endParaRPr sz="1350">
              <a:latin typeface="DM Sans"/>
              <a:ea typeface="DM Sans"/>
              <a:cs typeface="DM Sans"/>
              <a:sym typeface="DM Sans"/>
            </a:endParaRPr>
          </a:p>
        </p:txBody>
      </p:sp>
      <p:sp>
        <p:nvSpPr>
          <p:cNvPr id="158" name="Google Shape;158;p24"/>
          <p:cNvSpPr txBox="1"/>
          <p:nvPr/>
        </p:nvSpPr>
        <p:spPr>
          <a:xfrm>
            <a:off x="475500" y="2342800"/>
            <a:ext cx="8193000" cy="2112000"/>
          </a:xfrm>
          <a:prstGeom prst="rect">
            <a:avLst/>
          </a:prstGeom>
          <a:solidFill>
            <a:srgbClr val="000000"/>
          </a:solidFill>
          <a:ln>
            <a:noFill/>
          </a:ln>
        </p:spPr>
        <p:txBody>
          <a:bodyPr spcFirstLastPara="1" wrap="square" lIns="180000" tIns="180000" rIns="180000" bIns="180000" anchor="t" anchorCtr="0">
            <a:noAutofit/>
          </a:bodyPr>
          <a:lstStyle/>
          <a:p>
            <a:pPr marL="0" lvl="0" indent="0" algn="l" rtl="0">
              <a:lnSpc>
                <a:spcPct val="135714"/>
              </a:lnSpc>
              <a:spcBef>
                <a:spcPts val="0"/>
              </a:spcBef>
              <a:spcAft>
                <a:spcPts val="0"/>
              </a:spcAft>
              <a:buClr>
                <a:srgbClr val="000000"/>
              </a:buClr>
              <a:buSzPts val="1100"/>
              <a:buFont typeface="Arial"/>
              <a:buNone/>
            </a:pPr>
            <a:r>
              <a:rPr lang="es" sz="1600" dirty="0">
                <a:solidFill>
                  <a:srgbClr val="FF79C6"/>
                </a:solidFill>
                <a:latin typeface="Courier New"/>
                <a:ea typeface="Courier New"/>
                <a:cs typeface="Courier New"/>
                <a:sym typeface="Courier New"/>
              </a:rPr>
              <a:t>const</a:t>
            </a:r>
            <a:r>
              <a:rPr lang="es" sz="1600" dirty="0">
                <a:solidFill>
                  <a:srgbClr val="F8F8F2"/>
                </a:solidFill>
                <a:latin typeface="Courier New"/>
                <a:ea typeface="Courier New"/>
                <a:cs typeface="Courier New"/>
                <a:sym typeface="Courier New"/>
              </a:rPr>
              <a:t>  </a:t>
            </a:r>
            <a:r>
              <a:rPr lang="es" sz="1600" dirty="0">
                <a:solidFill>
                  <a:srgbClr val="BD93F9"/>
                </a:solidFill>
                <a:latin typeface="Courier New"/>
                <a:ea typeface="Courier New"/>
                <a:cs typeface="Courier New"/>
                <a:sym typeface="Courier New"/>
              </a:rPr>
              <a:t>numeros</a:t>
            </a:r>
            <a:r>
              <a:rPr lang="es" sz="1600" dirty="0">
                <a:solidFill>
                  <a:srgbClr val="F8F8F2"/>
                </a:solidFill>
                <a:latin typeface="Courier New"/>
                <a:ea typeface="Courier New"/>
                <a:cs typeface="Courier New"/>
                <a:sym typeface="Courier New"/>
              </a:rPr>
              <a:t> </a:t>
            </a:r>
            <a:r>
              <a:rPr lang="es" sz="1600" dirty="0">
                <a:solidFill>
                  <a:srgbClr val="FF79C6"/>
                </a:solidFill>
                <a:latin typeface="Courier New"/>
                <a:ea typeface="Courier New"/>
                <a:cs typeface="Courier New"/>
                <a:sym typeface="Courier New"/>
              </a:rPr>
              <a:t>=</a:t>
            </a:r>
            <a:r>
              <a:rPr lang="es" sz="1600" dirty="0">
                <a:solidFill>
                  <a:srgbClr val="F8F8F2"/>
                </a:solidFill>
                <a:latin typeface="Courier New"/>
                <a:ea typeface="Courier New"/>
                <a:cs typeface="Courier New"/>
                <a:sym typeface="Courier New"/>
              </a:rPr>
              <a:t> [</a:t>
            </a:r>
            <a:r>
              <a:rPr lang="es" sz="1600" dirty="0">
                <a:solidFill>
                  <a:srgbClr val="BD93F9"/>
                </a:solidFill>
                <a:latin typeface="Courier New"/>
                <a:ea typeface="Courier New"/>
                <a:cs typeface="Courier New"/>
                <a:sym typeface="Courier New"/>
              </a:rPr>
              <a:t>1</a:t>
            </a:r>
            <a:r>
              <a:rPr lang="es" sz="1600" dirty="0">
                <a:solidFill>
                  <a:srgbClr val="F8F8F2"/>
                </a:solidFill>
                <a:latin typeface="Courier New"/>
                <a:ea typeface="Courier New"/>
                <a:cs typeface="Courier New"/>
                <a:sym typeface="Courier New"/>
              </a:rPr>
              <a:t>,</a:t>
            </a:r>
            <a:r>
              <a:rPr lang="es" sz="1600" dirty="0">
                <a:solidFill>
                  <a:srgbClr val="BD93F9"/>
                </a:solidFill>
                <a:latin typeface="Courier New"/>
                <a:ea typeface="Courier New"/>
                <a:cs typeface="Courier New"/>
                <a:sym typeface="Courier New"/>
              </a:rPr>
              <a:t>2</a:t>
            </a:r>
            <a:r>
              <a:rPr lang="es" sz="1600" dirty="0">
                <a:solidFill>
                  <a:srgbClr val="F8F8F2"/>
                </a:solidFill>
                <a:latin typeface="Courier New"/>
                <a:ea typeface="Courier New"/>
                <a:cs typeface="Courier New"/>
                <a:sym typeface="Courier New"/>
              </a:rPr>
              <a:t>,</a:t>
            </a:r>
            <a:r>
              <a:rPr lang="es" sz="1600" dirty="0">
                <a:solidFill>
                  <a:srgbClr val="BD93F9"/>
                </a:solidFill>
                <a:latin typeface="Courier New"/>
                <a:ea typeface="Courier New"/>
                <a:cs typeface="Courier New"/>
                <a:sym typeface="Courier New"/>
              </a:rPr>
              <a:t>3</a:t>
            </a:r>
            <a:r>
              <a:rPr lang="es" sz="1600" dirty="0">
                <a:solidFill>
                  <a:srgbClr val="F8F8F2"/>
                </a:solidFill>
                <a:latin typeface="Courier New"/>
                <a:ea typeface="Courier New"/>
                <a:cs typeface="Courier New"/>
                <a:sym typeface="Courier New"/>
              </a:rPr>
              <a:t>,</a:t>
            </a:r>
            <a:r>
              <a:rPr lang="es" sz="1600" dirty="0">
                <a:solidFill>
                  <a:srgbClr val="BD93F9"/>
                </a:solidFill>
                <a:latin typeface="Courier New"/>
                <a:ea typeface="Courier New"/>
                <a:cs typeface="Courier New"/>
                <a:sym typeface="Courier New"/>
              </a:rPr>
              <a:t>4</a:t>
            </a:r>
            <a:r>
              <a:rPr lang="es" sz="1600" dirty="0">
                <a:solidFill>
                  <a:srgbClr val="F8F8F2"/>
                </a:solidFill>
                <a:latin typeface="Courier New"/>
                <a:ea typeface="Courier New"/>
                <a:cs typeface="Courier New"/>
                <a:sym typeface="Courier New"/>
              </a:rPr>
              <a:t>,</a:t>
            </a:r>
            <a:r>
              <a:rPr lang="es" sz="1600" dirty="0">
                <a:solidFill>
                  <a:srgbClr val="BD93F9"/>
                </a:solidFill>
                <a:latin typeface="Courier New"/>
                <a:ea typeface="Courier New"/>
                <a:cs typeface="Courier New"/>
                <a:sym typeface="Courier New"/>
              </a:rPr>
              <a:t>5</a:t>
            </a:r>
            <a:r>
              <a:rPr lang="es" sz="1600" dirty="0">
                <a:solidFill>
                  <a:srgbClr val="F8F8F2"/>
                </a:solidFill>
                <a:latin typeface="Courier New"/>
                <a:ea typeface="Courier New"/>
                <a:cs typeface="Courier New"/>
                <a:sym typeface="Courier New"/>
              </a:rPr>
              <a:t>];</a:t>
            </a:r>
            <a:endParaRPr sz="1600" dirty="0">
              <a:solidFill>
                <a:srgbClr val="F8F8F2"/>
              </a:solidFill>
              <a:latin typeface="Courier New"/>
              <a:ea typeface="Courier New"/>
              <a:cs typeface="Courier New"/>
              <a:sym typeface="Courier New"/>
            </a:endParaRPr>
          </a:p>
          <a:p>
            <a:pPr marL="0" lvl="0" indent="0" algn="l" rtl="0">
              <a:lnSpc>
                <a:spcPct val="135714"/>
              </a:lnSpc>
              <a:spcBef>
                <a:spcPts val="0"/>
              </a:spcBef>
              <a:spcAft>
                <a:spcPts val="0"/>
              </a:spcAft>
              <a:buClr>
                <a:srgbClr val="000000"/>
              </a:buClr>
              <a:buSzPts val="1100"/>
              <a:buFont typeface="Arial"/>
              <a:buNone/>
            </a:pPr>
            <a:r>
              <a:rPr lang="es" sz="1600" dirty="0">
                <a:solidFill>
                  <a:srgbClr val="FFFFFF"/>
                </a:solidFill>
                <a:latin typeface="Courier New"/>
                <a:ea typeface="Courier New"/>
                <a:cs typeface="Courier New"/>
                <a:sym typeface="Courier New"/>
              </a:rPr>
              <a:t>console</a:t>
            </a:r>
            <a:r>
              <a:rPr lang="es" sz="1600" dirty="0">
                <a:solidFill>
                  <a:srgbClr val="FF79C6"/>
                </a:solidFill>
                <a:latin typeface="Courier New"/>
                <a:ea typeface="Courier New"/>
                <a:cs typeface="Courier New"/>
                <a:sym typeface="Courier New"/>
              </a:rPr>
              <a:t>.</a:t>
            </a:r>
            <a:r>
              <a:rPr lang="es" sz="1600" dirty="0">
                <a:solidFill>
                  <a:srgbClr val="00FF00"/>
                </a:solidFill>
                <a:latin typeface="Courier New"/>
                <a:ea typeface="Courier New"/>
                <a:cs typeface="Courier New"/>
                <a:sym typeface="Courier New"/>
              </a:rPr>
              <a:t>log</a:t>
            </a:r>
            <a:r>
              <a:rPr lang="es" sz="1600" dirty="0">
                <a:solidFill>
                  <a:srgbClr val="FF79C6"/>
                </a:solidFill>
                <a:latin typeface="Courier New"/>
                <a:ea typeface="Courier New"/>
                <a:cs typeface="Courier New"/>
                <a:sym typeface="Courier New"/>
              </a:rPr>
              <a:t>( </a:t>
            </a:r>
            <a:r>
              <a:rPr lang="es" sz="1600" dirty="0">
                <a:solidFill>
                  <a:srgbClr val="BD93F9"/>
                </a:solidFill>
                <a:latin typeface="Courier New"/>
                <a:ea typeface="Courier New"/>
                <a:cs typeface="Courier New"/>
                <a:sym typeface="Courier New"/>
              </a:rPr>
              <a:t>numeros</a:t>
            </a:r>
            <a:r>
              <a:rPr lang="es" sz="1600" dirty="0">
                <a:solidFill>
                  <a:srgbClr val="FFFFFF"/>
                </a:solidFill>
                <a:latin typeface="Courier New"/>
                <a:ea typeface="Courier New"/>
                <a:cs typeface="Courier New"/>
                <a:sym typeface="Courier New"/>
              </a:rPr>
              <a:t>[0]</a:t>
            </a:r>
            <a:r>
              <a:rPr lang="es" sz="1600" dirty="0">
                <a:solidFill>
                  <a:srgbClr val="FF79C6"/>
                </a:solidFill>
                <a:latin typeface="Courier New"/>
                <a:ea typeface="Courier New"/>
                <a:cs typeface="Courier New"/>
                <a:sym typeface="Courier New"/>
              </a:rPr>
              <a:t> )</a:t>
            </a:r>
            <a:r>
              <a:rPr lang="es" sz="1600" dirty="0">
                <a:solidFill>
                  <a:srgbClr val="F8F8F2"/>
                </a:solidFill>
                <a:latin typeface="Courier New"/>
                <a:ea typeface="Courier New"/>
                <a:cs typeface="Courier New"/>
                <a:sym typeface="Courier New"/>
              </a:rPr>
              <a:t> </a:t>
            </a:r>
            <a:r>
              <a:rPr lang="es" sz="1600" dirty="0">
                <a:solidFill>
                  <a:srgbClr val="6272A4"/>
                </a:solidFill>
                <a:latin typeface="Courier New"/>
                <a:ea typeface="Courier New"/>
                <a:cs typeface="Courier New"/>
                <a:sym typeface="Courier New"/>
              </a:rPr>
              <a:t>// 1; </a:t>
            </a:r>
            <a:endParaRPr sz="1600" dirty="0">
              <a:solidFill>
                <a:srgbClr val="6272A4"/>
              </a:solidFill>
              <a:latin typeface="Courier New"/>
              <a:ea typeface="Courier New"/>
              <a:cs typeface="Courier New"/>
              <a:sym typeface="Courier New"/>
            </a:endParaRPr>
          </a:p>
          <a:p>
            <a:pPr marL="0" lvl="0" indent="0" algn="l" rtl="0">
              <a:lnSpc>
                <a:spcPct val="135714"/>
              </a:lnSpc>
              <a:spcBef>
                <a:spcPts val="0"/>
              </a:spcBef>
              <a:spcAft>
                <a:spcPts val="0"/>
              </a:spcAft>
              <a:buClr>
                <a:srgbClr val="000000"/>
              </a:buClr>
              <a:buSzPts val="1100"/>
              <a:buFont typeface="Arial"/>
              <a:buNone/>
            </a:pPr>
            <a:r>
              <a:rPr lang="es" sz="1600" dirty="0">
                <a:solidFill>
                  <a:srgbClr val="FFFFFF"/>
                </a:solidFill>
                <a:latin typeface="Courier New"/>
                <a:ea typeface="Courier New"/>
                <a:cs typeface="Courier New"/>
                <a:sym typeface="Courier New"/>
              </a:rPr>
              <a:t>console</a:t>
            </a:r>
            <a:r>
              <a:rPr lang="es" sz="1600" dirty="0">
                <a:solidFill>
                  <a:srgbClr val="FF79C6"/>
                </a:solidFill>
                <a:latin typeface="Courier New"/>
                <a:ea typeface="Courier New"/>
                <a:cs typeface="Courier New"/>
                <a:sym typeface="Courier New"/>
              </a:rPr>
              <a:t>.</a:t>
            </a:r>
            <a:r>
              <a:rPr lang="es" sz="1600" dirty="0">
                <a:solidFill>
                  <a:srgbClr val="00FF00"/>
                </a:solidFill>
                <a:latin typeface="Courier New"/>
                <a:ea typeface="Courier New"/>
                <a:cs typeface="Courier New"/>
                <a:sym typeface="Courier New"/>
              </a:rPr>
              <a:t>log</a:t>
            </a:r>
            <a:r>
              <a:rPr lang="es" sz="1600" dirty="0">
                <a:solidFill>
                  <a:srgbClr val="FF79C6"/>
                </a:solidFill>
                <a:latin typeface="Courier New"/>
                <a:ea typeface="Courier New"/>
                <a:cs typeface="Courier New"/>
                <a:sym typeface="Courier New"/>
              </a:rPr>
              <a:t>( </a:t>
            </a:r>
            <a:r>
              <a:rPr lang="es" sz="1600" dirty="0">
                <a:solidFill>
                  <a:srgbClr val="BD93F9"/>
                </a:solidFill>
                <a:latin typeface="Courier New"/>
                <a:ea typeface="Courier New"/>
                <a:cs typeface="Courier New"/>
                <a:sym typeface="Courier New"/>
              </a:rPr>
              <a:t>numeros</a:t>
            </a:r>
            <a:r>
              <a:rPr lang="es" sz="1600" dirty="0">
                <a:solidFill>
                  <a:srgbClr val="FFFFFF"/>
                </a:solidFill>
                <a:latin typeface="Courier New"/>
                <a:ea typeface="Courier New"/>
                <a:cs typeface="Courier New"/>
                <a:sym typeface="Courier New"/>
              </a:rPr>
              <a:t>[3]</a:t>
            </a:r>
            <a:r>
              <a:rPr lang="es" sz="1600" dirty="0">
                <a:solidFill>
                  <a:srgbClr val="FF79C6"/>
                </a:solidFill>
                <a:latin typeface="Courier New"/>
                <a:ea typeface="Courier New"/>
                <a:cs typeface="Courier New"/>
                <a:sym typeface="Courier New"/>
              </a:rPr>
              <a:t> )</a:t>
            </a:r>
            <a:r>
              <a:rPr lang="es" sz="1600" dirty="0">
                <a:solidFill>
                  <a:srgbClr val="F8F8F2"/>
                </a:solidFill>
                <a:latin typeface="Courier New"/>
                <a:ea typeface="Courier New"/>
                <a:cs typeface="Courier New"/>
                <a:sym typeface="Courier New"/>
              </a:rPr>
              <a:t> </a:t>
            </a:r>
            <a:r>
              <a:rPr lang="es" sz="1600" dirty="0">
                <a:solidFill>
                  <a:srgbClr val="6272A4"/>
                </a:solidFill>
                <a:latin typeface="Courier New"/>
                <a:ea typeface="Courier New"/>
                <a:cs typeface="Courier New"/>
                <a:sym typeface="Courier New"/>
              </a:rPr>
              <a:t>// 4; </a:t>
            </a:r>
            <a:endParaRPr sz="1600" dirty="0">
              <a:solidFill>
                <a:srgbClr val="6272A4"/>
              </a:solidFill>
              <a:latin typeface="Courier New"/>
              <a:ea typeface="Courier New"/>
              <a:cs typeface="Courier New"/>
              <a:sym typeface="Courier New"/>
            </a:endParaRPr>
          </a:p>
          <a:p>
            <a:pPr marL="0" lvl="0" indent="0" algn="l" rtl="0">
              <a:lnSpc>
                <a:spcPct val="135714"/>
              </a:lnSpc>
              <a:spcBef>
                <a:spcPts val="0"/>
              </a:spcBef>
              <a:spcAft>
                <a:spcPts val="0"/>
              </a:spcAft>
              <a:buClr>
                <a:srgbClr val="000000"/>
              </a:buClr>
              <a:buSzPts val="1100"/>
              <a:buFont typeface="Arial"/>
              <a:buNone/>
            </a:pPr>
            <a:r>
              <a:rPr lang="es" sz="1600" dirty="0">
                <a:solidFill>
                  <a:srgbClr val="FF79C6"/>
                </a:solidFill>
                <a:latin typeface="Courier New"/>
                <a:ea typeface="Courier New"/>
                <a:cs typeface="Courier New"/>
                <a:sym typeface="Courier New"/>
              </a:rPr>
              <a:t>let</a:t>
            </a:r>
            <a:r>
              <a:rPr lang="es" sz="1600" dirty="0">
                <a:solidFill>
                  <a:srgbClr val="F8F8F2"/>
                </a:solidFill>
                <a:latin typeface="Courier New"/>
                <a:ea typeface="Courier New"/>
                <a:cs typeface="Courier New"/>
                <a:sym typeface="Courier New"/>
              </a:rPr>
              <a:t> resultado  </a:t>
            </a:r>
            <a:r>
              <a:rPr lang="es" sz="1600" dirty="0">
                <a:solidFill>
                  <a:srgbClr val="FF79C6"/>
                </a:solidFill>
                <a:latin typeface="Courier New"/>
                <a:ea typeface="Courier New"/>
                <a:cs typeface="Courier New"/>
                <a:sym typeface="Courier New"/>
              </a:rPr>
              <a:t>=</a:t>
            </a:r>
            <a:r>
              <a:rPr lang="es" sz="1600" dirty="0">
                <a:solidFill>
                  <a:srgbClr val="F8F8F2"/>
                </a:solidFill>
                <a:latin typeface="Courier New"/>
                <a:ea typeface="Courier New"/>
                <a:cs typeface="Courier New"/>
                <a:sym typeface="Courier New"/>
              </a:rPr>
              <a:t> </a:t>
            </a:r>
            <a:r>
              <a:rPr lang="es" sz="1600" dirty="0">
                <a:solidFill>
                  <a:srgbClr val="BD93F9"/>
                </a:solidFill>
                <a:latin typeface="Courier New"/>
                <a:ea typeface="Courier New"/>
                <a:cs typeface="Courier New"/>
                <a:sym typeface="Courier New"/>
              </a:rPr>
              <a:t>numeros</a:t>
            </a:r>
            <a:r>
              <a:rPr lang="es" sz="1600" dirty="0">
                <a:solidFill>
                  <a:srgbClr val="F8F8F2"/>
                </a:solidFill>
                <a:latin typeface="Courier New"/>
                <a:ea typeface="Courier New"/>
                <a:cs typeface="Courier New"/>
                <a:sym typeface="Courier New"/>
              </a:rPr>
              <a:t>[</a:t>
            </a:r>
            <a:r>
              <a:rPr lang="es" sz="1600" dirty="0">
                <a:solidFill>
                  <a:srgbClr val="BD93F9"/>
                </a:solidFill>
                <a:latin typeface="Courier New"/>
                <a:ea typeface="Courier New"/>
                <a:cs typeface="Courier New"/>
                <a:sym typeface="Courier New"/>
              </a:rPr>
              <a:t>1</a:t>
            </a:r>
            <a:r>
              <a:rPr lang="es" sz="1600" dirty="0">
                <a:solidFill>
                  <a:srgbClr val="F8F8F2"/>
                </a:solidFill>
                <a:latin typeface="Courier New"/>
                <a:ea typeface="Courier New"/>
                <a:cs typeface="Courier New"/>
                <a:sym typeface="Courier New"/>
              </a:rPr>
              <a:t>] </a:t>
            </a:r>
            <a:r>
              <a:rPr lang="es" sz="1600" dirty="0">
                <a:solidFill>
                  <a:srgbClr val="FF79C6"/>
                </a:solidFill>
                <a:latin typeface="Courier New"/>
                <a:ea typeface="Courier New"/>
                <a:cs typeface="Courier New"/>
                <a:sym typeface="Courier New"/>
              </a:rPr>
              <a:t>+</a:t>
            </a:r>
            <a:r>
              <a:rPr lang="es" sz="1600" dirty="0">
                <a:solidFill>
                  <a:srgbClr val="F8F8F2"/>
                </a:solidFill>
                <a:latin typeface="Courier New"/>
                <a:ea typeface="Courier New"/>
                <a:cs typeface="Courier New"/>
                <a:sym typeface="Courier New"/>
              </a:rPr>
              <a:t> </a:t>
            </a:r>
            <a:r>
              <a:rPr lang="es" sz="1600" dirty="0">
                <a:solidFill>
                  <a:srgbClr val="BD93F9"/>
                </a:solidFill>
                <a:latin typeface="Courier New"/>
                <a:ea typeface="Courier New"/>
                <a:cs typeface="Courier New"/>
                <a:sym typeface="Courier New"/>
              </a:rPr>
              <a:t>numeros</a:t>
            </a:r>
            <a:r>
              <a:rPr lang="es" sz="1600" dirty="0">
                <a:solidFill>
                  <a:srgbClr val="F8F8F2"/>
                </a:solidFill>
                <a:latin typeface="Courier New"/>
                <a:ea typeface="Courier New"/>
                <a:cs typeface="Courier New"/>
                <a:sym typeface="Courier New"/>
              </a:rPr>
              <a:t>[</a:t>
            </a:r>
            <a:r>
              <a:rPr lang="es" sz="1600" dirty="0">
                <a:solidFill>
                  <a:srgbClr val="BD93F9"/>
                </a:solidFill>
                <a:latin typeface="Courier New"/>
                <a:ea typeface="Courier New"/>
                <a:cs typeface="Courier New"/>
                <a:sym typeface="Courier New"/>
              </a:rPr>
              <a:t>2</a:t>
            </a:r>
            <a:r>
              <a:rPr lang="es" sz="1600" dirty="0">
                <a:solidFill>
                  <a:srgbClr val="F8F8F2"/>
                </a:solidFill>
                <a:latin typeface="Courier New"/>
                <a:ea typeface="Courier New"/>
                <a:cs typeface="Courier New"/>
                <a:sym typeface="Courier New"/>
              </a:rPr>
              <a:t>] </a:t>
            </a:r>
            <a:endParaRPr sz="1600" dirty="0">
              <a:solidFill>
                <a:srgbClr val="6272A4"/>
              </a:solidFill>
              <a:latin typeface="Courier New"/>
              <a:ea typeface="Courier New"/>
              <a:cs typeface="Courier New"/>
              <a:sym typeface="Courier New"/>
            </a:endParaRPr>
          </a:p>
          <a:p>
            <a:pPr marL="0" lvl="0" indent="0" algn="l" rtl="0">
              <a:lnSpc>
                <a:spcPct val="135714"/>
              </a:lnSpc>
              <a:spcBef>
                <a:spcPts val="0"/>
              </a:spcBef>
              <a:spcAft>
                <a:spcPts val="0"/>
              </a:spcAft>
              <a:buClr>
                <a:srgbClr val="000000"/>
              </a:buClr>
              <a:buSzPts val="1100"/>
              <a:buFont typeface="Arial"/>
              <a:buNone/>
            </a:pPr>
            <a:r>
              <a:rPr lang="es" sz="1600" dirty="0">
                <a:solidFill>
                  <a:srgbClr val="FFFFFF"/>
                </a:solidFill>
                <a:latin typeface="Courier New"/>
                <a:ea typeface="Courier New"/>
                <a:cs typeface="Courier New"/>
                <a:sym typeface="Courier New"/>
              </a:rPr>
              <a:t>console</a:t>
            </a:r>
            <a:r>
              <a:rPr lang="es" sz="1600" dirty="0">
                <a:solidFill>
                  <a:srgbClr val="FF79C6"/>
                </a:solidFill>
                <a:latin typeface="Courier New"/>
                <a:ea typeface="Courier New"/>
                <a:cs typeface="Courier New"/>
                <a:sym typeface="Courier New"/>
              </a:rPr>
              <a:t>.</a:t>
            </a:r>
            <a:r>
              <a:rPr lang="es" sz="1600" dirty="0">
                <a:solidFill>
                  <a:srgbClr val="00FF00"/>
                </a:solidFill>
                <a:latin typeface="Courier New"/>
                <a:ea typeface="Courier New"/>
                <a:cs typeface="Courier New"/>
                <a:sym typeface="Courier New"/>
              </a:rPr>
              <a:t>log</a:t>
            </a:r>
            <a:r>
              <a:rPr lang="es" sz="1600" dirty="0">
                <a:solidFill>
                  <a:srgbClr val="FF79C6"/>
                </a:solidFill>
                <a:latin typeface="Courier New"/>
                <a:ea typeface="Courier New"/>
                <a:cs typeface="Courier New"/>
                <a:sym typeface="Courier New"/>
              </a:rPr>
              <a:t>( </a:t>
            </a:r>
            <a:r>
              <a:rPr lang="es" sz="1600" dirty="0">
                <a:solidFill>
                  <a:srgbClr val="F8F8F2"/>
                </a:solidFill>
                <a:latin typeface="Courier New"/>
                <a:ea typeface="Courier New"/>
                <a:cs typeface="Courier New"/>
                <a:sym typeface="Courier New"/>
              </a:rPr>
              <a:t>resultado </a:t>
            </a:r>
            <a:r>
              <a:rPr lang="es" sz="1600" dirty="0">
                <a:solidFill>
                  <a:srgbClr val="FF79C6"/>
                </a:solidFill>
                <a:latin typeface="Courier New"/>
                <a:ea typeface="Courier New"/>
                <a:cs typeface="Courier New"/>
                <a:sym typeface="Courier New"/>
              </a:rPr>
              <a:t> ) </a:t>
            </a:r>
            <a:r>
              <a:rPr lang="es" sz="1600" dirty="0">
                <a:solidFill>
                  <a:srgbClr val="6272A4"/>
                </a:solidFill>
                <a:latin typeface="Courier New"/>
                <a:ea typeface="Courier New"/>
                <a:cs typeface="Courier New"/>
                <a:sym typeface="Courier New"/>
              </a:rPr>
              <a:t>// 5;</a:t>
            </a:r>
            <a:endParaRPr sz="1000" dirty="0">
              <a:solidFill>
                <a:srgbClr val="6272A4"/>
              </a:solidFill>
              <a:latin typeface="Courier New"/>
              <a:ea typeface="Courier New"/>
              <a:cs typeface="Courier New"/>
              <a:sym typeface="Courier New"/>
            </a:endParaRPr>
          </a:p>
          <a:p>
            <a:pPr marL="0" lvl="0" indent="0" algn="l" rtl="0">
              <a:lnSpc>
                <a:spcPct val="150000"/>
              </a:lnSpc>
              <a:spcBef>
                <a:spcPts val="0"/>
              </a:spcBef>
              <a:spcAft>
                <a:spcPts val="0"/>
              </a:spcAft>
              <a:buClr>
                <a:srgbClr val="000000"/>
              </a:buClr>
              <a:buSzPts val="1100"/>
              <a:buFont typeface="Arial"/>
              <a:buNone/>
            </a:pPr>
            <a:endParaRPr sz="1200" dirty="0">
              <a:solidFill>
                <a:srgbClr val="4DD0E1"/>
              </a:solidFill>
              <a:latin typeface="Courier New"/>
              <a:ea typeface="Courier New"/>
              <a:cs typeface="Courier New"/>
              <a:sym typeface="Courier New"/>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5"/>
          <p:cNvSpPr txBox="1"/>
          <p:nvPr/>
        </p:nvSpPr>
        <p:spPr>
          <a:xfrm>
            <a:off x="475500" y="693125"/>
            <a:ext cx="8193000" cy="7389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4000" b="1">
                <a:solidFill>
                  <a:schemeClr val="dk1"/>
                </a:solidFill>
                <a:latin typeface="DM Sans"/>
                <a:ea typeface="DM Sans"/>
                <a:cs typeface="DM Sans"/>
                <a:sym typeface="DM Sans"/>
              </a:rPr>
              <a:t>Recorrido del array</a:t>
            </a:r>
            <a:endParaRPr sz="4000" b="1">
              <a:solidFill>
                <a:schemeClr val="dk1"/>
              </a:solidFill>
              <a:latin typeface="DM Sans"/>
              <a:ea typeface="DM Sans"/>
              <a:cs typeface="DM Sans"/>
              <a:sym typeface="DM Sans"/>
            </a:endParaRPr>
          </a:p>
        </p:txBody>
      </p:sp>
      <p:sp>
        <p:nvSpPr>
          <p:cNvPr id="164" name="Google Shape;164;p25"/>
          <p:cNvSpPr txBox="1"/>
          <p:nvPr/>
        </p:nvSpPr>
        <p:spPr>
          <a:xfrm>
            <a:off x="475500" y="1432025"/>
            <a:ext cx="8193000" cy="1015800"/>
          </a:xfrm>
          <a:prstGeom prst="rect">
            <a:avLst/>
          </a:prstGeom>
          <a:noFill/>
          <a:ln>
            <a:noFill/>
          </a:ln>
        </p:spPr>
        <p:txBody>
          <a:bodyPr spcFirstLastPara="1" wrap="square" lIns="91425" tIns="91425" rIns="91425" bIns="91425" anchor="t" anchorCtr="0">
            <a:spAutoFit/>
          </a:bodyPr>
          <a:lstStyle/>
          <a:p>
            <a:pPr marL="0" marR="2254701" lvl="0" indent="0" algn="l" rtl="0">
              <a:spcBef>
                <a:spcPts val="0"/>
              </a:spcBef>
              <a:spcAft>
                <a:spcPts val="0"/>
              </a:spcAft>
              <a:buClr>
                <a:schemeClr val="dk1"/>
              </a:buClr>
              <a:buSzPts val="1100"/>
              <a:buFont typeface="Arial"/>
              <a:buNone/>
            </a:pPr>
            <a:r>
              <a:rPr lang="es" sz="1350">
                <a:latin typeface="DM Sans"/>
                <a:ea typeface="DM Sans"/>
                <a:cs typeface="DM Sans"/>
                <a:sym typeface="DM Sans"/>
              </a:rPr>
              <a:t>Decimos que estamos recorriendo un Array cuando empleamos </a:t>
            </a:r>
            <a:r>
              <a:rPr lang="es" sz="1350">
                <a:highlight>
                  <a:schemeClr val="accent6"/>
                </a:highlight>
                <a:latin typeface="DM Sans"/>
                <a:ea typeface="DM Sans"/>
                <a:cs typeface="DM Sans"/>
                <a:sym typeface="DM Sans"/>
              </a:rPr>
              <a:t>un </a:t>
            </a:r>
            <a:r>
              <a:rPr lang="es" sz="1350" b="1">
                <a:highlight>
                  <a:schemeClr val="accent6"/>
                </a:highlight>
                <a:latin typeface="DM Sans"/>
                <a:ea typeface="DM Sans"/>
                <a:cs typeface="DM Sans"/>
                <a:sym typeface="DM Sans"/>
              </a:rPr>
              <a:t>bucle </a:t>
            </a:r>
            <a:r>
              <a:rPr lang="es" sz="1350">
                <a:highlight>
                  <a:schemeClr val="accent6"/>
                </a:highlight>
                <a:latin typeface="DM Sans"/>
                <a:ea typeface="DM Sans"/>
                <a:cs typeface="DM Sans"/>
                <a:sym typeface="DM Sans"/>
              </a:rPr>
              <a:t>para acceder a cada elemento por separado.</a:t>
            </a:r>
            <a:endParaRPr sz="1350">
              <a:highlight>
                <a:schemeClr val="accent6"/>
              </a:highlight>
              <a:latin typeface="DM Sans"/>
              <a:ea typeface="DM Sans"/>
              <a:cs typeface="DM Sans"/>
              <a:sym typeface="DM Sans"/>
            </a:endParaRPr>
          </a:p>
          <a:p>
            <a:pPr marL="0" marR="2254701" lvl="0" indent="0" algn="l" rtl="0">
              <a:spcBef>
                <a:spcPts val="0"/>
              </a:spcBef>
              <a:spcAft>
                <a:spcPts val="0"/>
              </a:spcAft>
              <a:buClr>
                <a:schemeClr val="dk1"/>
              </a:buClr>
              <a:buSzPts val="1100"/>
              <a:buFont typeface="Arial"/>
              <a:buNone/>
            </a:pPr>
            <a:r>
              <a:rPr lang="es" sz="1350">
                <a:latin typeface="DM Sans"/>
                <a:ea typeface="DM Sans"/>
                <a:cs typeface="DM Sans"/>
                <a:sym typeface="DM Sans"/>
              </a:rPr>
              <a:t>Los Array en JavaScript son </a:t>
            </a:r>
            <a:r>
              <a:rPr lang="es" sz="1350" b="1">
                <a:latin typeface="DM Sans"/>
                <a:ea typeface="DM Sans"/>
                <a:cs typeface="DM Sans"/>
                <a:sym typeface="DM Sans"/>
              </a:rPr>
              <a:t>objetos iterables</a:t>
            </a:r>
            <a:r>
              <a:rPr lang="es" sz="1350">
                <a:latin typeface="DM Sans"/>
                <a:ea typeface="DM Sans"/>
                <a:cs typeface="DM Sans"/>
                <a:sym typeface="DM Sans"/>
              </a:rPr>
              <a:t>, lo que permite usar distintas estructuras para iterar sobre ellos.</a:t>
            </a:r>
            <a:endParaRPr sz="1350">
              <a:latin typeface="DM Sans"/>
              <a:ea typeface="DM Sans"/>
              <a:cs typeface="DM Sans"/>
              <a:sym typeface="DM Sans"/>
            </a:endParaRPr>
          </a:p>
        </p:txBody>
      </p:sp>
      <p:sp>
        <p:nvSpPr>
          <p:cNvPr id="165" name="Google Shape;165;p25"/>
          <p:cNvSpPr txBox="1"/>
          <p:nvPr/>
        </p:nvSpPr>
        <p:spPr>
          <a:xfrm>
            <a:off x="475500" y="2681975"/>
            <a:ext cx="8193000" cy="1493700"/>
          </a:xfrm>
          <a:prstGeom prst="rect">
            <a:avLst/>
          </a:prstGeom>
          <a:solidFill>
            <a:srgbClr val="000000"/>
          </a:solidFill>
          <a:ln>
            <a:noFill/>
          </a:ln>
        </p:spPr>
        <p:txBody>
          <a:bodyPr spcFirstLastPara="1" wrap="square" lIns="180000" tIns="180000" rIns="180000" bIns="180000" anchor="t" anchorCtr="0">
            <a:noAutofit/>
          </a:bodyPr>
          <a:lstStyle/>
          <a:p>
            <a:pPr marL="0" lvl="0" indent="0" algn="l" rtl="0">
              <a:lnSpc>
                <a:spcPct val="135714"/>
              </a:lnSpc>
              <a:spcBef>
                <a:spcPts val="0"/>
              </a:spcBef>
              <a:spcAft>
                <a:spcPts val="0"/>
              </a:spcAft>
              <a:buClr>
                <a:srgbClr val="000000"/>
              </a:buClr>
              <a:buSzPts val="1100"/>
              <a:buFont typeface="Arial"/>
              <a:buNone/>
            </a:pPr>
            <a:r>
              <a:rPr lang="es" sz="1600" dirty="0">
                <a:solidFill>
                  <a:srgbClr val="FF79C6"/>
                </a:solidFill>
                <a:latin typeface="Courier New"/>
                <a:ea typeface="Courier New"/>
                <a:cs typeface="Courier New"/>
                <a:sym typeface="Courier New"/>
              </a:rPr>
              <a:t>const</a:t>
            </a:r>
            <a:r>
              <a:rPr lang="es" sz="1600" dirty="0">
                <a:solidFill>
                  <a:srgbClr val="F8F8F2"/>
                </a:solidFill>
                <a:latin typeface="Courier New"/>
                <a:ea typeface="Courier New"/>
                <a:cs typeface="Courier New"/>
                <a:sym typeface="Courier New"/>
              </a:rPr>
              <a:t> </a:t>
            </a:r>
            <a:r>
              <a:rPr lang="es" sz="1600" dirty="0">
                <a:solidFill>
                  <a:srgbClr val="BD93F9"/>
                </a:solidFill>
                <a:latin typeface="Courier New"/>
                <a:ea typeface="Courier New"/>
                <a:cs typeface="Courier New"/>
                <a:sym typeface="Courier New"/>
              </a:rPr>
              <a:t>numeros</a:t>
            </a:r>
            <a:r>
              <a:rPr lang="es" sz="1600" dirty="0">
                <a:solidFill>
                  <a:srgbClr val="F8F8F2"/>
                </a:solidFill>
                <a:latin typeface="Courier New"/>
                <a:ea typeface="Courier New"/>
                <a:cs typeface="Courier New"/>
                <a:sym typeface="Courier New"/>
              </a:rPr>
              <a:t> </a:t>
            </a:r>
            <a:r>
              <a:rPr lang="es" sz="1600" dirty="0">
                <a:solidFill>
                  <a:srgbClr val="FF79C6"/>
                </a:solidFill>
                <a:latin typeface="Courier New"/>
                <a:ea typeface="Courier New"/>
                <a:cs typeface="Courier New"/>
                <a:sym typeface="Courier New"/>
              </a:rPr>
              <a:t>=</a:t>
            </a:r>
            <a:r>
              <a:rPr lang="es" sz="1600" dirty="0">
                <a:solidFill>
                  <a:srgbClr val="F8F8F2"/>
                </a:solidFill>
                <a:latin typeface="Courier New"/>
                <a:ea typeface="Courier New"/>
                <a:cs typeface="Courier New"/>
                <a:sym typeface="Courier New"/>
              </a:rPr>
              <a:t> [</a:t>
            </a:r>
            <a:r>
              <a:rPr lang="es" sz="1600" dirty="0">
                <a:solidFill>
                  <a:srgbClr val="BD93F9"/>
                </a:solidFill>
                <a:latin typeface="Courier New"/>
                <a:ea typeface="Courier New"/>
                <a:cs typeface="Courier New"/>
                <a:sym typeface="Courier New"/>
              </a:rPr>
              <a:t>1</a:t>
            </a:r>
            <a:r>
              <a:rPr lang="es" sz="1600" dirty="0">
                <a:solidFill>
                  <a:srgbClr val="F8F8F2"/>
                </a:solidFill>
                <a:latin typeface="Courier New"/>
                <a:ea typeface="Courier New"/>
                <a:cs typeface="Courier New"/>
                <a:sym typeface="Courier New"/>
              </a:rPr>
              <a:t>, </a:t>
            </a:r>
            <a:r>
              <a:rPr lang="es" sz="1600" dirty="0">
                <a:solidFill>
                  <a:srgbClr val="BD93F9"/>
                </a:solidFill>
                <a:latin typeface="Courier New"/>
                <a:ea typeface="Courier New"/>
                <a:cs typeface="Courier New"/>
                <a:sym typeface="Courier New"/>
              </a:rPr>
              <a:t>2</a:t>
            </a:r>
            <a:r>
              <a:rPr lang="es" sz="1600" dirty="0">
                <a:solidFill>
                  <a:srgbClr val="F8F8F2"/>
                </a:solidFill>
                <a:latin typeface="Courier New"/>
                <a:ea typeface="Courier New"/>
                <a:cs typeface="Courier New"/>
                <a:sym typeface="Courier New"/>
              </a:rPr>
              <a:t>, </a:t>
            </a:r>
            <a:r>
              <a:rPr lang="es" sz="1600" dirty="0">
                <a:solidFill>
                  <a:srgbClr val="BD93F9"/>
                </a:solidFill>
                <a:latin typeface="Courier New"/>
                <a:ea typeface="Courier New"/>
                <a:cs typeface="Courier New"/>
                <a:sym typeface="Courier New"/>
              </a:rPr>
              <a:t>3</a:t>
            </a:r>
            <a:r>
              <a:rPr lang="es" sz="1600" dirty="0">
                <a:solidFill>
                  <a:srgbClr val="F8F8F2"/>
                </a:solidFill>
                <a:latin typeface="Courier New"/>
                <a:ea typeface="Courier New"/>
                <a:cs typeface="Courier New"/>
                <a:sym typeface="Courier New"/>
              </a:rPr>
              <a:t>, </a:t>
            </a:r>
            <a:r>
              <a:rPr lang="es" sz="1600" dirty="0">
                <a:solidFill>
                  <a:srgbClr val="BD93F9"/>
                </a:solidFill>
                <a:latin typeface="Courier New"/>
                <a:ea typeface="Courier New"/>
                <a:cs typeface="Courier New"/>
                <a:sym typeface="Courier New"/>
              </a:rPr>
              <a:t>4</a:t>
            </a:r>
            <a:r>
              <a:rPr lang="es" sz="1600" dirty="0">
                <a:solidFill>
                  <a:srgbClr val="F8F8F2"/>
                </a:solidFill>
                <a:latin typeface="Courier New"/>
                <a:ea typeface="Courier New"/>
                <a:cs typeface="Courier New"/>
                <a:sym typeface="Courier New"/>
              </a:rPr>
              <a:t>, </a:t>
            </a:r>
            <a:r>
              <a:rPr lang="es" sz="1600" dirty="0">
                <a:solidFill>
                  <a:srgbClr val="BD93F9"/>
                </a:solidFill>
                <a:latin typeface="Courier New"/>
                <a:ea typeface="Courier New"/>
                <a:cs typeface="Courier New"/>
                <a:sym typeface="Courier New"/>
              </a:rPr>
              <a:t>5</a:t>
            </a:r>
            <a:r>
              <a:rPr lang="es" sz="1600" dirty="0">
                <a:solidFill>
                  <a:srgbClr val="F8F8F2"/>
                </a:solidFill>
                <a:latin typeface="Courier New"/>
                <a:ea typeface="Courier New"/>
                <a:cs typeface="Courier New"/>
                <a:sym typeface="Courier New"/>
              </a:rPr>
              <a:t>];</a:t>
            </a:r>
            <a:endParaRPr sz="1600" dirty="0">
              <a:solidFill>
                <a:srgbClr val="F8F8F2"/>
              </a:solidFill>
              <a:latin typeface="Courier New"/>
              <a:ea typeface="Courier New"/>
              <a:cs typeface="Courier New"/>
              <a:sym typeface="Courier New"/>
            </a:endParaRPr>
          </a:p>
          <a:p>
            <a:pPr marL="0" lvl="0" indent="0" algn="l" rtl="0">
              <a:lnSpc>
                <a:spcPct val="135714"/>
              </a:lnSpc>
              <a:spcBef>
                <a:spcPts val="0"/>
              </a:spcBef>
              <a:spcAft>
                <a:spcPts val="0"/>
              </a:spcAft>
              <a:buClr>
                <a:srgbClr val="000000"/>
              </a:buClr>
              <a:buSzPts val="1100"/>
              <a:buFont typeface="Arial"/>
              <a:buNone/>
            </a:pPr>
            <a:r>
              <a:rPr lang="es" sz="1600" dirty="0">
                <a:solidFill>
                  <a:srgbClr val="FF79C6"/>
                </a:solidFill>
                <a:latin typeface="Courier New"/>
                <a:ea typeface="Courier New"/>
                <a:cs typeface="Courier New"/>
                <a:sym typeface="Courier New"/>
              </a:rPr>
              <a:t>for</a:t>
            </a:r>
            <a:r>
              <a:rPr lang="es" sz="1600" dirty="0">
                <a:solidFill>
                  <a:srgbClr val="F8F8F2"/>
                </a:solidFill>
                <a:latin typeface="Courier New"/>
                <a:ea typeface="Courier New"/>
                <a:cs typeface="Courier New"/>
                <a:sym typeface="Courier New"/>
              </a:rPr>
              <a:t> (</a:t>
            </a:r>
            <a:r>
              <a:rPr lang="es" sz="1600" dirty="0">
                <a:solidFill>
                  <a:srgbClr val="FF79C6"/>
                </a:solidFill>
                <a:latin typeface="Courier New"/>
                <a:ea typeface="Courier New"/>
                <a:cs typeface="Courier New"/>
                <a:sym typeface="Courier New"/>
              </a:rPr>
              <a:t>let</a:t>
            </a:r>
            <a:r>
              <a:rPr lang="es" sz="1600" dirty="0">
                <a:solidFill>
                  <a:srgbClr val="F8F8F2"/>
                </a:solidFill>
                <a:latin typeface="Courier New"/>
                <a:ea typeface="Courier New"/>
                <a:cs typeface="Courier New"/>
                <a:sym typeface="Courier New"/>
              </a:rPr>
              <a:t> index </a:t>
            </a:r>
            <a:r>
              <a:rPr lang="es" sz="1600" dirty="0">
                <a:solidFill>
                  <a:srgbClr val="FF79C6"/>
                </a:solidFill>
                <a:latin typeface="Courier New"/>
                <a:ea typeface="Courier New"/>
                <a:cs typeface="Courier New"/>
                <a:sym typeface="Courier New"/>
              </a:rPr>
              <a:t>=</a:t>
            </a:r>
            <a:r>
              <a:rPr lang="es" sz="1600" dirty="0">
                <a:solidFill>
                  <a:srgbClr val="F8F8F2"/>
                </a:solidFill>
                <a:latin typeface="Courier New"/>
                <a:ea typeface="Courier New"/>
                <a:cs typeface="Courier New"/>
                <a:sym typeface="Courier New"/>
              </a:rPr>
              <a:t> </a:t>
            </a:r>
            <a:r>
              <a:rPr lang="es" sz="1600" dirty="0">
                <a:solidFill>
                  <a:srgbClr val="BD93F9"/>
                </a:solidFill>
                <a:latin typeface="Courier New"/>
                <a:ea typeface="Courier New"/>
                <a:cs typeface="Courier New"/>
                <a:sym typeface="Courier New"/>
              </a:rPr>
              <a:t>0</a:t>
            </a:r>
            <a:r>
              <a:rPr lang="es" sz="1600" dirty="0">
                <a:solidFill>
                  <a:srgbClr val="F8F8F2"/>
                </a:solidFill>
                <a:latin typeface="Courier New"/>
                <a:ea typeface="Courier New"/>
                <a:cs typeface="Courier New"/>
                <a:sym typeface="Courier New"/>
              </a:rPr>
              <a:t>; index </a:t>
            </a:r>
            <a:r>
              <a:rPr lang="es" sz="1600" dirty="0">
                <a:solidFill>
                  <a:srgbClr val="FF79C6"/>
                </a:solidFill>
                <a:latin typeface="Courier New"/>
                <a:ea typeface="Courier New"/>
                <a:cs typeface="Courier New"/>
                <a:sym typeface="Courier New"/>
              </a:rPr>
              <a:t>&lt;</a:t>
            </a:r>
            <a:r>
              <a:rPr lang="es" sz="1600" dirty="0">
                <a:solidFill>
                  <a:srgbClr val="F8F8F2"/>
                </a:solidFill>
                <a:latin typeface="Courier New"/>
                <a:ea typeface="Courier New"/>
                <a:cs typeface="Courier New"/>
                <a:sym typeface="Courier New"/>
              </a:rPr>
              <a:t> </a:t>
            </a:r>
            <a:r>
              <a:rPr lang="es" sz="1600" dirty="0">
                <a:solidFill>
                  <a:srgbClr val="BD93F9"/>
                </a:solidFill>
                <a:latin typeface="Courier New"/>
                <a:ea typeface="Courier New"/>
                <a:cs typeface="Courier New"/>
                <a:sym typeface="Courier New"/>
              </a:rPr>
              <a:t>5</a:t>
            </a:r>
            <a:r>
              <a:rPr lang="es" sz="1600" dirty="0">
                <a:solidFill>
                  <a:srgbClr val="F8F8F2"/>
                </a:solidFill>
                <a:latin typeface="Courier New"/>
                <a:ea typeface="Courier New"/>
                <a:cs typeface="Courier New"/>
                <a:sym typeface="Courier New"/>
              </a:rPr>
              <a:t>; index</a:t>
            </a:r>
            <a:r>
              <a:rPr lang="es" sz="1600" dirty="0">
                <a:solidFill>
                  <a:srgbClr val="FF79C6"/>
                </a:solidFill>
                <a:latin typeface="Courier New"/>
                <a:ea typeface="Courier New"/>
                <a:cs typeface="Courier New"/>
                <a:sym typeface="Courier New"/>
              </a:rPr>
              <a:t>++</a:t>
            </a:r>
            <a:r>
              <a:rPr lang="es" sz="1600" dirty="0">
                <a:solidFill>
                  <a:srgbClr val="F8F8F2"/>
                </a:solidFill>
                <a:latin typeface="Courier New"/>
                <a:ea typeface="Courier New"/>
                <a:cs typeface="Courier New"/>
                <a:sym typeface="Courier New"/>
              </a:rPr>
              <a:t>) {</a:t>
            </a:r>
            <a:endParaRPr sz="1600" dirty="0">
              <a:solidFill>
                <a:srgbClr val="F8F8F2"/>
              </a:solidFill>
              <a:latin typeface="Courier New"/>
              <a:ea typeface="Courier New"/>
              <a:cs typeface="Courier New"/>
              <a:sym typeface="Courier New"/>
            </a:endParaRPr>
          </a:p>
          <a:p>
            <a:pPr marL="0" lvl="0" indent="0" algn="l" rtl="0">
              <a:lnSpc>
                <a:spcPct val="135714"/>
              </a:lnSpc>
              <a:spcBef>
                <a:spcPts val="0"/>
              </a:spcBef>
              <a:spcAft>
                <a:spcPts val="0"/>
              </a:spcAft>
              <a:buClr>
                <a:srgbClr val="000000"/>
              </a:buClr>
              <a:buSzPts val="1100"/>
              <a:buFont typeface="Arial"/>
              <a:buNone/>
            </a:pPr>
            <a:r>
              <a:rPr lang="es" sz="1600" dirty="0">
                <a:solidFill>
                  <a:srgbClr val="F8F8F2"/>
                </a:solidFill>
                <a:latin typeface="Courier New"/>
                <a:ea typeface="Courier New"/>
                <a:cs typeface="Courier New"/>
                <a:sym typeface="Courier New"/>
              </a:rPr>
              <a:t>    </a:t>
            </a:r>
            <a:r>
              <a:rPr lang="es" sz="1600" dirty="0">
                <a:solidFill>
                  <a:srgbClr val="8BE9FD"/>
                </a:solidFill>
                <a:latin typeface="Courier New"/>
                <a:ea typeface="Courier New"/>
                <a:cs typeface="Courier New"/>
                <a:sym typeface="Courier New"/>
              </a:rPr>
              <a:t>alert</a:t>
            </a:r>
            <a:r>
              <a:rPr lang="es" sz="1600" dirty="0">
                <a:solidFill>
                  <a:srgbClr val="F8F8F2"/>
                </a:solidFill>
                <a:latin typeface="Courier New"/>
                <a:ea typeface="Courier New"/>
                <a:cs typeface="Courier New"/>
                <a:sym typeface="Courier New"/>
              </a:rPr>
              <a:t>(</a:t>
            </a:r>
            <a:r>
              <a:rPr lang="es" sz="1600" dirty="0">
                <a:solidFill>
                  <a:srgbClr val="BD93F9"/>
                </a:solidFill>
                <a:latin typeface="Courier New"/>
                <a:ea typeface="Courier New"/>
                <a:cs typeface="Courier New"/>
                <a:sym typeface="Courier New"/>
              </a:rPr>
              <a:t>numeros</a:t>
            </a:r>
            <a:r>
              <a:rPr lang="es" sz="1600" dirty="0">
                <a:solidFill>
                  <a:srgbClr val="F8F8F2"/>
                </a:solidFill>
                <a:latin typeface="Courier New"/>
                <a:ea typeface="Courier New"/>
                <a:cs typeface="Courier New"/>
                <a:sym typeface="Courier New"/>
              </a:rPr>
              <a:t>[index]);</a:t>
            </a:r>
            <a:endParaRPr sz="1600" dirty="0">
              <a:solidFill>
                <a:srgbClr val="F8F8F2"/>
              </a:solidFill>
              <a:latin typeface="Courier New"/>
              <a:ea typeface="Courier New"/>
              <a:cs typeface="Courier New"/>
              <a:sym typeface="Courier New"/>
            </a:endParaRPr>
          </a:p>
          <a:p>
            <a:pPr marL="0" lvl="0" indent="0" algn="l" rtl="0">
              <a:lnSpc>
                <a:spcPct val="135714"/>
              </a:lnSpc>
              <a:spcBef>
                <a:spcPts val="0"/>
              </a:spcBef>
              <a:spcAft>
                <a:spcPts val="0"/>
              </a:spcAft>
              <a:buClr>
                <a:srgbClr val="000000"/>
              </a:buClr>
              <a:buSzPts val="1100"/>
              <a:buFont typeface="Arial"/>
              <a:buNone/>
            </a:pPr>
            <a:r>
              <a:rPr lang="es" sz="1600" dirty="0">
                <a:solidFill>
                  <a:srgbClr val="F8F8F2"/>
                </a:solidFill>
                <a:latin typeface="Courier New"/>
                <a:ea typeface="Courier New"/>
                <a:cs typeface="Courier New"/>
                <a:sym typeface="Courier New"/>
              </a:rPr>
              <a:t>}</a:t>
            </a:r>
            <a:endParaRPr sz="1600" dirty="0">
              <a:solidFill>
                <a:srgbClr val="F8F8F2"/>
              </a:solidFill>
              <a:latin typeface="Courier New"/>
              <a:ea typeface="Courier New"/>
              <a:cs typeface="Courier New"/>
              <a:sym typeface="Courier New"/>
            </a:endParaRPr>
          </a:p>
          <a:p>
            <a:pPr marL="0" lvl="0" indent="0" algn="l" rtl="0">
              <a:lnSpc>
                <a:spcPct val="135714"/>
              </a:lnSpc>
              <a:spcBef>
                <a:spcPts val="0"/>
              </a:spcBef>
              <a:spcAft>
                <a:spcPts val="0"/>
              </a:spcAft>
              <a:buClr>
                <a:srgbClr val="000000"/>
              </a:buClr>
              <a:buSzPts val="1100"/>
              <a:buFont typeface="Arial"/>
              <a:buNone/>
            </a:pPr>
            <a:endParaRPr sz="1600" dirty="0">
              <a:solidFill>
                <a:srgbClr val="FF79C6"/>
              </a:solidFill>
              <a:latin typeface="Courier New"/>
              <a:ea typeface="Courier New"/>
              <a:cs typeface="Courier New"/>
              <a:sym typeface="Courier New"/>
            </a:endParaRPr>
          </a:p>
          <a:p>
            <a:pPr marL="0" lvl="0" indent="0" algn="l" rtl="0">
              <a:lnSpc>
                <a:spcPct val="135714"/>
              </a:lnSpc>
              <a:spcBef>
                <a:spcPts val="0"/>
              </a:spcBef>
              <a:spcAft>
                <a:spcPts val="0"/>
              </a:spcAft>
              <a:buClr>
                <a:srgbClr val="000000"/>
              </a:buClr>
              <a:buSzPts val="1100"/>
              <a:buFont typeface="Arial"/>
              <a:buNone/>
            </a:pPr>
            <a:endParaRPr sz="1000" dirty="0">
              <a:solidFill>
                <a:srgbClr val="6272A4"/>
              </a:solidFill>
              <a:latin typeface="Courier New"/>
              <a:ea typeface="Courier New"/>
              <a:cs typeface="Courier New"/>
              <a:sym typeface="Courier New"/>
            </a:endParaRPr>
          </a:p>
          <a:p>
            <a:pPr marL="0" lvl="0" indent="0" algn="l" rtl="0">
              <a:lnSpc>
                <a:spcPct val="150000"/>
              </a:lnSpc>
              <a:spcBef>
                <a:spcPts val="0"/>
              </a:spcBef>
              <a:spcAft>
                <a:spcPts val="0"/>
              </a:spcAft>
              <a:buClr>
                <a:srgbClr val="000000"/>
              </a:buClr>
              <a:buSzPts val="1100"/>
              <a:buFont typeface="Arial"/>
              <a:buNone/>
            </a:pPr>
            <a:endParaRPr sz="1200" dirty="0">
              <a:solidFill>
                <a:srgbClr val="4DD0E1"/>
              </a:solidFill>
              <a:latin typeface="Courier New"/>
              <a:ea typeface="Courier New"/>
              <a:cs typeface="Courier New"/>
              <a:sym typeface="Courier New"/>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26"/>
          <p:cNvSpPr txBox="1"/>
          <p:nvPr/>
        </p:nvSpPr>
        <p:spPr>
          <a:xfrm>
            <a:off x="1369638" y="1925250"/>
            <a:ext cx="6221400" cy="12930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s" sz="4000" b="1">
                <a:solidFill>
                  <a:schemeClr val="lt1"/>
                </a:solidFill>
                <a:latin typeface="DM Sans"/>
                <a:ea typeface="DM Sans"/>
                <a:cs typeface="DM Sans"/>
                <a:sym typeface="DM Sans"/>
              </a:rPr>
              <a:t>Array:</a:t>
            </a:r>
            <a:endParaRPr sz="4000" b="1">
              <a:solidFill>
                <a:schemeClr val="lt1"/>
              </a:solidFill>
              <a:latin typeface="DM Sans"/>
              <a:ea typeface="DM Sans"/>
              <a:cs typeface="DM Sans"/>
              <a:sym typeface="DM Sans"/>
            </a:endParaRPr>
          </a:p>
          <a:p>
            <a:pPr marL="0" lvl="0" indent="0" algn="ctr" rtl="0">
              <a:lnSpc>
                <a:spcPct val="90000"/>
              </a:lnSpc>
              <a:spcBef>
                <a:spcPts val="0"/>
              </a:spcBef>
              <a:spcAft>
                <a:spcPts val="0"/>
              </a:spcAft>
              <a:buNone/>
            </a:pPr>
            <a:r>
              <a:rPr lang="es" sz="4000" b="1">
                <a:solidFill>
                  <a:srgbClr val="EAFF6A"/>
                </a:solidFill>
                <a:latin typeface="DM Sans"/>
                <a:ea typeface="DM Sans"/>
                <a:cs typeface="DM Sans"/>
                <a:sym typeface="DM Sans"/>
              </a:rPr>
              <a:t> Métodos y propiedades</a:t>
            </a:r>
            <a:endParaRPr sz="4000" b="1">
              <a:solidFill>
                <a:srgbClr val="EAFF6A"/>
              </a:solidFill>
              <a:latin typeface="DM Sans"/>
              <a:ea typeface="DM Sans"/>
              <a:cs typeface="DM Sans"/>
              <a:sym typeface="DM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27"/>
          <p:cNvSpPr txBox="1"/>
          <p:nvPr/>
        </p:nvSpPr>
        <p:spPr>
          <a:xfrm>
            <a:off x="475500" y="693125"/>
            <a:ext cx="8193000" cy="7389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4000" b="1">
                <a:solidFill>
                  <a:schemeClr val="dk1"/>
                </a:solidFill>
                <a:latin typeface="DM Sans"/>
                <a:ea typeface="DM Sans"/>
                <a:cs typeface="DM Sans"/>
                <a:sym typeface="DM Sans"/>
              </a:rPr>
              <a:t>Length</a:t>
            </a:r>
            <a:endParaRPr sz="4000" b="1">
              <a:solidFill>
                <a:schemeClr val="dk1"/>
              </a:solidFill>
              <a:latin typeface="DM Sans"/>
              <a:ea typeface="DM Sans"/>
              <a:cs typeface="DM Sans"/>
              <a:sym typeface="DM Sans"/>
            </a:endParaRPr>
          </a:p>
        </p:txBody>
      </p:sp>
      <p:sp>
        <p:nvSpPr>
          <p:cNvPr id="176" name="Google Shape;176;p27"/>
          <p:cNvSpPr txBox="1"/>
          <p:nvPr/>
        </p:nvSpPr>
        <p:spPr>
          <a:xfrm>
            <a:off x="475500" y="1564125"/>
            <a:ext cx="8193000" cy="600300"/>
          </a:xfrm>
          <a:prstGeom prst="rect">
            <a:avLst/>
          </a:prstGeom>
          <a:noFill/>
          <a:ln>
            <a:noFill/>
          </a:ln>
        </p:spPr>
        <p:txBody>
          <a:bodyPr spcFirstLastPara="1" wrap="square" lIns="91425" tIns="91425" rIns="91425" bIns="91425" anchor="t" anchorCtr="0">
            <a:spAutoFit/>
          </a:bodyPr>
          <a:lstStyle/>
          <a:p>
            <a:pPr marL="0" marR="2254701" lvl="0" indent="0" algn="l" rtl="0">
              <a:spcBef>
                <a:spcPts val="0"/>
              </a:spcBef>
              <a:spcAft>
                <a:spcPts val="0"/>
              </a:spcAft>
              <a:buNone/>
            </a:pPr>
            <a:r>
              <a:rPr lang="es" sz="1350">
                <a:latin typeface="DM Sans"/>
                <a:ea typeface="DM Sans"/>
                <a:cs typeface="DM Sans"/>
                <a:sym typeface="DM Sans"/>
              </a:rPr>
              <a:t>Al igual que en un String, la </a:t>
            </a:r>
            <a:r>
              <a:rPr lang="es" sz="1350" b="1">
                <a:latin typeface="DM Sans"/>
                <a:ea typeface="DM Sans"/>
                <a:cs typeface="DM Sans"/>
                <a:sym typeface="DM Sans"/>
              </a:rPr>
              <a:t>propiedad length</a:t>
            </a:r>
            <a:r>
              <a:rPr lang="es" sz="1350">
                <a:latin typeface="DM Sans"/>
                <a:ea typeface="DM Sans"/>
                <a:cs typeface="DM Sans"/>
                <a:sym typeface="DM Sans"/>
              </a:rPr>
              <a:t> nos sirve para obtener el largo de un Array, es decir, para identificar </a:t>
            </a:r>
            <a:r>
              <a:rPr lang="es" sz="1350">
                <a:highlight>
                  <a:schemeClr val="accent4"/>
                </a:highlight>
                <a:latin typeface="DM Sans"/>
                <a:ea typeface="DM Sans"/>
                <a:cs typeface="DM Sans"/>
                <a:sym typeface="DM Sans"/>
              </a:rPr>
              <a:t>cuántos elementos tiene.</a:t>
            </a:r>
            <a:endParaRPr sz="1350">
              <a:highlight>
                <a:schemeClr val="accent4"/>
              </a:highlight>
              <a:latin typeface="DM Sans"/>
              <a:ea typeface="DM Sans"/>
              <a:cs typeface="DM Sans"/>
              <a:sym typeface="DM Sans"/>
            </a:endParaRPr>
          </a:p>
        </p:txBody>
      </p:sp>
      <p:sp>
        <p:nvSpPr>
          <p:cNvPr id="177" name="Google Shape;177;p27"/>
          <p:cNvSpPr txBox="1"/>
          <p:nvPr/>
        </p:nvSpPr>
        <p:spPr>
          <a:xfrm>
            <a:off x="475500" y="2476125"/>
            <a:ext cx="8193000" cy="1079400"/>
          </a:xfrm>
          <a:prstGeom prst="rect">
            <a:avLst/>
          </a:prstGeom>
          <a:solidFill>
            <a:srgbClr val="000000"/>
          </a:solidFill>
          <a:ln>
            <a:noFill/>
          </a:ln>
        </p:spPr>
        <p:txBody>
          <a:bodyPr spcFirstLastPara="1" wrap="square" lIns="180000" tIns="180000" rIns="180000" bIns="180000" anchor="t" anchorCtr="0">
            <a:noAutofit/>
          </a:bodyPr>
          <a:lstStyle/>
          <a:p>
            <a:pPr marL="0" lvl="0" indent="0" algn="l" rtl="0">
              <a:lnSpc>
                <a:spcPct val="135714"/>
              </a:lnSpc>
              <a:spcBef>
                <a:spcPts val="0"/>
              </a:spcBef>
              <a:spcAft>
                <a:spcPts val="0"/>
              </a:spcAft>
              <a:buClr>
                <a:srgbClr val="000000"/>
              </a:buClr>
              <a:buSzPts val="1100"/>
              <a:buFont typeface="Arial"/>
              <a:buNone/>
            </a:pPr>
            <a:r>
              <a:rPr lang="es" sz="1600">
                <a:solidFill>
                  <a:srgbClr val="FF79C6"/>
                </a:solidFill>
                <a:latin typeface="Courier New"/>
                <a:ea typeface="Courier New"/>
                <a:cs typeface="Courier New"/>
                <a:sym typeface="Courier New"/>
              </a:rPr>
              <a:t>const</a:t>
            </a:r>
            <a:r>
              <a:rPr lang="es" sz="1600">
                <a:solidFill>
                  <a:srgbClr val="F8F8F2"/>
                </a:solidFill>
                <a:latin typeface="Courier New"/>
                <a:ea typeface="Courier New"/>
                <a:cs typeface="Courier New"/>
                <a:sym typeface="Courier New"/>
              </a:rPr>
              <a:t> </a:t>
            </a:r>
            <a:r>
              <a:rPr lang="es" sz="1600">
                <a:solidFill>
                  <a:srgbClr val="BD93F9"/>
                </a:solidFill>
                <a:latin typeface="Courier New"/>
                <a:ea typeface="Courier New"/>
                <a:cs typeface="Courier New"/>
                <a:sym typeface="Courier New"/>
              </a:rPr>
              <a:t>miArray</a:t>
            </a:r>
            <a:r>
              <a:rPr lang="es" sz="1600">
                <a:solidFill>
                  <a:srgbClr val="F8F8F2"/>
                </a:solidFill>
                <a:latin typeface="Courier New"/>
                <a:ea typeface="Courier New"/>
                <a:cs typeface="Courier New"/>
                <a:sym typeface="Courier New"/>
              </a:rPr>
              <a:t> </a:t>
            </a:r>
            <a:r>
              <a:rPr lang="es" sz="1600">
                <a:solidFill>
                  <a:srgbClr val="FF79C6"/>
                </a:solidFill>
                <a:latin typeface="Courier New"/>
                <a:ea typeface="Courier New"/>
                <a:cs typeface="Courier New"/>
                <a:sym typeface="Courier New"/>
              </a:rPr>
              <a:t>=</a:t>
            </a:r>
            <a:r>
              <a:rPr lang="es" sz="1600">
                <a:solidFill>
                  <a:srgbClr val="F8F8F2"/>
                </a:solidFill>
                <a:latin typeface="Courier New"/>
                <a:ea typeface="Courier New"/>
                <a:cs typeface="Courier New"/>
                <a:sym typeface="Courier New"/>
              </a:rPr>
              <a:t> [</a:t>
            </a:r>
            <a:r>
              <a:rPr lang="es" sz="1600">
                <a:solidFill>
                  <a:srgbClr val="E9F284"/>
                </a:solidFill>
                <a:latin typeface="Courier New"/>
                <a:ea typeface="Courier New"/>
                <a:cs typeface="Courier New"/>
                <a:sym typeface="Courier New"/>
              </a:rPr>
              <a:t>"</a:t>
            </a:r>
            <a:r>
              <a:rPr lang="es" sz="1600">
                <a:solidFill>
                  <a:srgbClr val="F1FA8C"/>
                </a:solidFill>
                <a:latin typeface="Courier New"/>
                <a:ea typeface="Courier New"/>
                <a:cs typeface="Courier New"/>
                <a:sym typeface="Courier New"/>
              </a:rPr>
              <a:t>marca</a:t>
            </a:r>
            <a:r>
              <a:rPr lang="es" sz="1600">
                <a:solidFill>
                  <a:srgbClr val="E9F284"/>
                </a:solidFill>
                <a:latin typeface="Courier New"/>
                <a:ea typeface="Courier New"/>
                <a:cs typeface="Courier New"/>
                <a:sym typeface="Courier New"/>
              </a:rPr>
              <a:t>"</a:t>
            </a:r>
            <a:r>
              <a:rPr lang="es" sz="1600">
                <a:solidFill>
                  <a:srgbClr val="F8F8F2"/>
                </a:solidFill>
                <a:latin typeface="Courier New"/>
                <a:ea typeface="Courier New"/>
                <a:cs typeface="Courier New"/>
                <a:sym typeface="Courier New"/>
              </a:rPr>
              <a:t>, </a:t>
            </a:r>
            <a:r>
              <a:rPr lang="es" sz="1600">
                <a:solidFill>
                  <a:srgbClr val="BD93F9"/>
                </a:solidFill>
                <a:latin typeface="Courier New"/>
                <a:ea typeface="Courier New"/>
                <a:cs typeface="Courier New"/>
                <a:sym typeface="Courier New"/>
              </a:rPr>
              <a:t>3</a:t>
            </a:r>
            <a:r>
              <a:rPr lang="es" sz="1600">
                <a:solidFill>
                  <a:srgbClr val="F8F8F2"/>
                </a:solidFill>
                <a:latin typeface="Courier New"/>
                <a:ea typeface="Courier New"/>
                <a:cs typeface="Courier New"/>
                <a:sym typeface="Courier New"/>
              </a:rPr>
              <a:t> ,</a:t>
            </a:r>
            <a:r>
              <a:rPr lang="es" sz="1600">
                <a:solidFill>
                  <a:srgbClr val="E9F284"/>
                </a:solidFill>
                <a:latin typeface="Courier New"/>
                <a:ea typeface="Courier New"/>
                <a:cs typeface="Courier New"/>
                <a:sym typeface="Courier New"/>
              </a:rPr>
              <a:t>"</a:t>
            </a:r>
            <a:r>
              <a:rPr lang="es" sz="1600">
                <a:solidFill>
                  <a:srgbClr val="F1FA8C"/>
                </a:solidFill>
                <a:latin typeface="Courier New"/>
                <a:ea typeface="Courier New"/>
                <a:cs typeface="Courier New"/>
                <a:sym typeface="Courier New"/>
              </a:rPr>
              <a:t>palabra</a:t>
            </a:r>
            <a:r>
              <a:rPr lang="es" sz="1600">
                <a:solidFill>
                  <a:srgbClr val="E9F284"/>
                </a:solidFill>
                <a:latin typeface="Courier New"/>
                <a:ea typeface="Courier New"/>
                <a:cs typeface="Courier New"/>
                <a:sym typeface="Courier New"/>
              </a:rPr>
              <a:t>"</a:t>
            </a:r>
            <a:r>
              <a:rPr lang="es" sz="1600">
                <a:solidFill>
                  <a:srgbClr val="F8F8F2"/>
                </a:solidFill>
                <a:latin typeface="Courier New"/>
                <a:ea typeface="Courier New"/>
                <a:cs typeface="Courier New"/>
                <a:sym typeface="Courier New"/>
              </a:rPr>
              <a:t>];</a:t>
            </a:r>
            <a:endParaRPr sz="1600">
              <a:solidFill>
                <a:srgbClr val="F8F8F2"/>
              </a:solidFill>
              <a:latin typeface="Courier New"/>
              <a:ea typeface="Courier New"/>
              <a:cs typeface="Courier New"/>
              <a:sym typeface="Courier New"/>
            </a:endParaRPr>
          </a:p>
          <a:p>
            <a:pPr marL="0" lvl="0" indent="0" algn="l" rtl="0">
              <a:lnSpc>
                <a:spcPct val="135714"/>
              </a:lnSpc>
              <a:spcBef>
                <a:spcPts val="0"/>
              </a:spcBef>
              <a:spcAft>
                <a:spcPts val="0"/>
              </a:spcAft>
              <a:buClr>
                <a:srgbClr val="000000"/>
              </a:buClr>
              <a:buSzPts val="1100"/>
              <a:buFont typeface="Arial"/>
              <a:buNone/>
            </a:pPr>
            <a:r>
              <a:rPr lang="es" sz="1600">
                <a:solidFill>
                  <a:srgbClr val="BD93F9"/>
                </a:solidFill>
                <a:latin typeface="Courier New"/>
                <a:ea typeface="Courier New"/>
                <a:cs typeface="Courier New"/>
                <a:sym typeface="Courier New"/>
              </a:rPr>
              <a:t>console</a:t>
            </a:r>
            <a:r>
              <a:rPr lang="es" sz="1600">
                <a:solidFill>
                  <a:srgbClr val="F8F8F2"/>
                </a:solidFill>
                <a:latin typeface="Courier New"/>
                <a:ea typeface="Courier New"/>
                <a:cs typeface="Courier New"/>
                <a:sym typeface="Courier New"/>
              </a:rPr>
              <a:t>.</a:t>
            </a:r>
            <a:r>
              <a:rPr lang="es" sz="1600">
                <a:solidFill>
                  <a:srgbClr val="50FA7B"/>
                </a:solidFill>
                <a:latin typeface="Courier New"/>
                <a:ea typeface="Courier New"/>
                <a:cs typeface="Courier New"/>
                <a:sym typeface="Courier New"/>
              </a:rPr>
              <a:t>log</a:t>
            </a:r>
            <a:r>
              <a:rPr lang="es" sz="1600">
                <a:solidFill>
                  <a:srgbClr val="F8F8F2"/>
                </a:solidFill>
                <a:latin typeface="Courier New"/>
                <a:ea typeface="Courier New"/>
                <a:cs typeface="Courier New"/>
                <a:sym typeface="Courier New"/>
              </a:rPr>
              <a:t>( </a:t>
            </a:r>
            <a:r>
              <a:rPr lang="es" sz="1600">
                <a:solidFill>
                  <a:srgbClr val="BD93F9"/>
                </a:solidFill>
                <a:latin typeface="Courier New"/>
                <a:ea typeface="Courier New"/>
                <a:cs typeface="Courier New"/>
                <a:sym typeface="Courier New"/>
              </a:rPr>
              <a:t>miArray</a:t>
            </a:r>
            <a:r>
              <a:rPr lang="es" sz="1600">
                <a:solidFill>
                  <a:srgbClr val="F8F8F2"/>
                </a:solidFill>
                <a:latin typeface="Courier New"/>
                <a:ea typeface="Courier New"/>
                <a:cs typeface="Courier New"/>
                <a:sym typeface="Courier New"/>
              </a:rPr>
              <a:t>.length ); </a:t>
            </a:r>
            <a:r>
              <a:rPr lang="es" sz="1600">
                <a:solidFill>
                  <a:srgbClr val="6272A4"/>
                </a:solidFill>
                <a:latin typeface="Courier New"/>
                <a:ea typeface="Courier New"/>
                <a:cs typeface="Courier New"/>
                <a:sym typeface="Courier New"/>
              </a:rPr>
              <a:t>//imprime 3</a:t>
            </a:r>
            <a:endParaRPr sz="1600">
              <a:solidFill>
                <a:srgbClr val="6272A4"/>
              </a:solidFill>
              <a:latin typeface="Courier New"/>
              <a:ea typeface="Courier New"/>
              <a:cs typeface="Courier New"/>
              <a:sym typeface="Courier New"/>
            </a:endParaRPr>
          </a:p>
          <a:p>
            <a:pPr marL="0" lvl="0" indent="0" algn="l" rtl="0">
              <a:lnSpc>
                <a:spcPct val="150000"/>
              </a:lnSpc>
              <a:spcBef>
                <a:spcPts val="0"/>
              </a:spcBef>
              <a:spcAft>
                <a:spcPts val="0"/>
              </a:spcAft>
              <a:buNone/>
            </a:pPr>
            <a:endParaRPr sz="1500">
              <a:solidFill>
                <a:srgbClr val="4DD0E1"/>
              </a:solidFill>
              <a:latin typeface="Courier New"/>
              <a:ea typeface="Courier New"/>
              <a:cs typeface="Courier New"/>
              <a:sym typeface="Courier New"/>
            </a:endParaRPr>
          </a:p>
          <a:p>
            <a:pPr marL="0" lvl="0" indent="0" algn="l" rtl="0">
              <a:lnSpc>
                <a:spcPct val="150000"/>
              </a:lnSpc>
              <a:spcBef>
                <a:spcPts val="0"/>
              </a:spcBef>
              <a:spcAft>
                <a:spcPts val="0"/>
              </a:spcAft>
              <a:buNone/>
            </a:pPr>
            <a:endParaRPr sz="1500" b="1">
              <a:solidFill>
                <a:srgbClr val="999999"/>
              </a:solidFill>
              <a:latin typeface="Courier New"/>
              <a:ea typeface="Courier New"/>
              <a:cs typeface="Courier New"/>
              <a:sym typeface="Courier New"/>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28"/>
          <p:cNvSpPr txBox="1"/>
          <p:nvPr/>
        </p:nvSpPr>
        <p:spPr>
          <a:xfrm>
            <a:off x="475500" y="693125"/>
            <a:ext cx="8193000" cy="7389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4000" b="1">
                <a:solidFill>
                  <a:schemeClr val="dk1"/>
                </a:solidFill>
                <a:latin typeface="DM Sans"/>
                <a:ea typeface="DM Sans"/>
                <a:cs typeface="DM Sans"/>
                <a:sym typeface="DM Sans"/>
              </a:rPr>
              <a:t>Length</a:t>
            </a:r>
            <a:endParaRPr sz="4000" b="1">
              <a:solidFill>
                <a:schemeClr val="dk1"/>
              </a:solidFill>
              <a:latin typeface="DM Sans"/>
              <a:ea typeface="DM Sans"/>
              <a:cs typeface="DM Sans"/>
              <a:sym typeface="DM Sans"/>
            </a:endParaRPr>
          </a:p>
        </p:txBody>
      </p:sp>
      <p:sp>
        <p:nvSpPr>
          <p:cNvPr id="183" name="Google Shape;183;p28"/>
          <p:cNvSpPr txBox="1"/>
          <p:nvPr/>
        </p:nvSpPr>
        <p:spPr>
          <a:xfrm>
            <a:off x="475500" y="1432025"/>
            <a:ext cx="8193000" cy="808200"/>
          </a:xfrm>
          <a:prstGeom prst="rect">
            <a:avLst/>
          </a:prstGeom>
          <a:noFill/>
          <a:ln>
            <a:noFill/>
          </a:ln>
        </p:spPr>
        <p:txBody>
          <a:bodyPr spcFirstLastPara="1" wrap="square" lIns="91425" tIns="91425" rIns="91425" bIns="91425" anchor="t" anchorCtr="0">
            <a:spAutoFit/>
          </a:bodyPr>
          <a:lstStyle/>
          <a:p>
            <a:pPr marL="0" marR="2254701" lvl="0" indent="0" algn="l" rtl="0">
              <a:spcBef>
                <a:spcPts val="0"/>
              </a:spcBef>
              <a:spcAft>
                <a:spcPts val="0"/>
              </a:spcAft>
              <a:buNone/>
            </a:pPr>
            <a:r>
              <a:rPr lang="es" sz="1350">
                <a:latin typeface="DM Sans"/>
                <a:ea typeface="DM Sans"/>
                <a:cs typeface="DM Sans"/>
                <a:sym typeface="DM Sans"/>
              </a:rPr>
              <a:t>Es común utilizarlo para definir </a:t>
            </a:r>
            <a:r>
              <a:rPr lang="es" sz="1350">
                <a:highlight>
                  <a:schemeClr val="accent4"/>
                </a:highlight>
                <a:latin typeface="DM Sans"/>
                <a:ea typeface="DM Sans"/>
                <a:cs typeface="DM Sans"/>
                <a:sym typeface="DM Sans"/>
              </a:rPr>
              <a:t>el límite de una iteración sobre un array</a:t>
            </a:r>
            <a:r>
              <a:rPr lang="es" sz="1350">
                <a:latin typeface="DM Sans"/>
                <a:ea typeface="DM Sans"/>
                <a:cs typeface="DM Sans"/>
                <a:sym typeface="DM Sans"/>
              </a:rPr>
              <a:t>, ya que la </a:t>
            </a:r>
            <a:r>
              <a:rPr lang="es" sz="1350" b="1">
                <a:latin typeface="DM Sans"/>
                <a:ea typeface="DM Sans"/>
                <a:cs typeface="DM Sans"/>
                <a:sym typeface="DM Sans"/>
              </a:rPr>
              <a:t>propiedad length</a:t>
            </a:r>
            <a:r>
              <a:rPr lang="es" sz="1350">
                <a:latin typeface="DM Sans"/>
                <a:ea typeface="DM Sans"/>
                <a:cs typeface="DM Sans"/>
                <a:sym typeface="DM Sans"/>
              </a:rPr>
              <a:t> me permite saber explícitamente la longitud del mismo:</a:t>
            </a:r>
            <a:endParaRPr sz="1350">
              <a:highlight>
                <a:schemeClr val="accent4"/>
              </a:highlight>
              <a:latin typeface="DM Sans"/>
              <a:ea typeface="DM Sans"/>
              <a:cs typeface="DM Sans"/>
              <a:sym typeface="DM Sans"/>
            </a:endParaRPr>
          </a:p>
        </p:txBody>
      </p:sp>
      <p:sp>
        <p:nvSpPr>
          <p:cNvPr id="184" name="Google Shape;184;p28"/>
          <p:cNvSpPr txBox="1"/>
          <p:nvPr/>
        </p:nvSpPr>
        <p:spPr>
          <a:xfrm>
            <a:off x="475500" y="2407975"/>
            <a:ext cx="8193000" cy="1872300"/>
          </a:xfrm>
          <a:prstGeom prst="rect">
            <a:avLst/>
          </a:prstGeom>
          <a:solidFill>
            <a:srgbClr val="000000"/>
          </a:solidFill>
          <a:ln>
            <a:noFill/>
          </a:ln>
        </p:spPr>
        <p:txBody>
          <a:bodyPr spcFirstLastPara="1" wrap="square" lIns="180000" tIns="180000" rIns="180000" bIns="180000" anchor="t" anchorCtr="0">
            <a:noAutofit/>
          </a:bodyPr>
          <a:lstStyle/>
          <a:p>
            <a:pPr marL="0" lvl="0" indent="0" algn="l" rtl="0">
              <a:lnSpc>
                <a:spcPct val="135714"/>
              </a:lnSpc>
              <a:spcBef>
                <a:spcPts val="0"/>
              </a:spcBef>
              <a:spcAft>
                <a:spcPts val="0"/>
              </a:spcAft>
              <a:buClr>
                <a:srgbClr val="000000"/>
              </a:buClr>
              <a:buSzPts val="1100"/>
              <a:buFont typeface="Arial"/>
              <a:buNone/>
            </a:pPr>
            <a:r>
              <a:rPr lang="es" sz="1600">
                <a:solidFill>
                  <a:srgbClr val="FF79C6"/>
                </a:solidFill>
                <a:latin typeface="Courier New"/>
                <a:ea typeface="Courier New"/>
                <a:cs typeface="Courier New"/>
                <a:sym typeface="Courier New"/>
              </a:rPr>
              <a:t>const</a:t>
            </a:r>
            <a:r>
              <a:rPr lang="es" sz="1600">
                <a:solidFill>
                  <a:srgbClr val="F8F8F2"/>
                </a:solidFill>
                <a:latin typeface="Courier New"/>
                <a:ea typeface="Courier New"/>
                <a:cs typeface="Courier New"/>
                <a:sym typeface="Courier New"/>
              </a:rPr>
              <a:t> </a:t>
            </a:r>
            <a:r>
              <a:rPr lang="es" sz="1600">
                <a:solidFill>
                  <a:srgbClr val="BD93F9"/>
                </a:solidFill>
                <a:latin typeface="Courier New"/>
                <a:ea typeface="Courier New"/>
                <a:cs typeface="Courier New"/>
                <a:sym typeface="Courier New"/>
              </a:rPr>
              <a:t>numeros</a:t>
            </a:r>
            <a:r>
              <a:rPr lang="es" sz="1600">
                <a:solidFill>
                  <a:srgbClr val="F8F8F2"/>
                </a:solidFill>
                <a:latin typeface="Courier New"/>
                <a:ea typeface="Courier New"/>
                <a:cs typeface="Courier New"/>
                <a:sym typeface="Courier New"/>
              </a:rPr>
              <a:t> </a:t>
            </a:r>
            <a:r>
              <a:rPr lang="es" sz="1600">
                <a:solidFill>
                  <a:srgbClr val="FF79C6"/>
                </a:solidFill>
                <a:latin typeface="Courier New"/>
                <a:ea typeface="Courier New"/>
                <a:cs typeface="Courier New"/>
                <a:sym typeface="Courier New"/>
              </a:rPr>
              <a:t>=</a:t>
            </a:r>
            <a:r>
              <a:rPr lang="es" sz="1600">
                <a:solidFill>
                  <a:srgbClr val="F8F8F2"/>
                </a:solidFill>
                <a:latin typeface="Courier New"/>
                <a:ea typeface="Courier New"/>
                <a:cs typeface="Courier New"/>
                <a:sym typeface="Courier New"/>
              </a:rPr>
              <a:t> [</a:t>
            </a:r>
            <a:r>
              <a:rPr lang="es" sz="1600">
                <a:solidFill>
                  <a:srgbClr val="BD93F9"/>
                </a:solidFill>
                <a:latin typeface="Courier New"/>
                <a:ea typeface="Courier New"/>
                <a:cs typeface="Courier New"/>
                <a:sym typeface="Courier New"/>
              </a:rPr>
              <a:t>1</a:t>
            </a:r>
            <a:r>
              <a:rPr lang="es" sz="1600">
                <a:solidFill>
                  <a:srgbClr val="F8F8F2"/>
                </a:solidFill>
                <a:latin typeface="Courier New"/>
                <a:ea typeface="Courier New"/>
                <a:cs typeface="Courier New"/>
                <a:sym typeface="Courier New"/>
              </a:rPr>
              <a:t>, </a:t>
            </a:r>
            <a:r>
              <a:rPr lang="es" sz="1600">
                <a:solidFill>
                  <a:srgbClr val="BD93F9"/>
                </a:solidFill>
                <a:latin typeface="Courier New"/>
                <a:ea typeface="Courier New"/>
                <a:cs typeface="Courier New"/>
                <a:sym typeface="Courier New"/>
              </a:rPr>
              <a:t>2</a:t>
            </a:r>
            <a:r>
              <a:rPr lang="es" sz="1600">
                <a:solidFill>
                  <a:srgbClr val="F8F8F2"/>
                </a:solidFill>
                <a:latin typeface="Courier New"/>
                <a:ea typeface="Courier New"/>
                <a:cs typeface="Courier New"/>
                <a:sym typeface="Courier New"/>
              </a:rPr>
              <a:t>, </a:t>
            </a:r>
            <a:r>
              <a:rPr lang="es" sz="1600">
                <a:solidFill>
                  <a:srgbClr val="BD93F9"/>
                </a:solidFill>
                <a:latin typeface="Courier New"/>
                <a:ea typeface="Courier New"/>
                <a:cs typeface="Courier New"/>
                <a:sym typeface="Courier New"/>
              </a:rPr>
              <a:t>3</a:t>
            </a:r>
            <a:r>
              <a:rPr lang="es" sz="1600">
                <a:solidFill>
                  <a:srgbClr val="F8F8F2"/>
                </a:solidFill>
                <a:latin typeface="Courier New"/>
                <a:ea typeface="Courier New"/>
                <a:cs typeface="Courier New"/>
                <a:sym typeface="Courier New"/>
              </a:rPr>
              <a:t>, </a:t>
            </a:r>
            <a:r>
              <a:rPr lang="es" sz="1600">
                <a:solidFill>
                  <a:srgbClr val="BD93F9"/>
                </a:solidFill>
                <a:latin typeface="Courier New"/>
                <a:ea typeface="Courier New"/>
                <a:cs typeface="Courier New"/>
                <a:sym typeface="Courier New"/>
              </a:rPr>
              <a:t>4</a:t>
            </a:r>
            <a:r>
              <a:rPr lang="es" sz="1600">
                <a:solidFill>
                  <a:srgbClr val="F8F8F2"/>
                </a:solidFill>
                <a:latin typeface="Courier New"/>
                <a:ea typeface="Courier New"/>
                <a:cs typeface="Courier New"/>
                <a:sym typeface="Courier New"/>
              </a:rPr>
              <a:t>, </a:t>
            </a:r>
            <a:r>
              <a:rPr lang="es" sz="1600">
                <a:solidFill>
                  <a:srgbClr val="BD93F9"/>
                </a:solidFill>
                <a:latin typeface="Courier New"/>
                <a:ea typeface="Courier New"/>
                <a:cs typeface="Courier New"/>
                <a:sym typeface="Courier New"/>
              </a:rPr>
              <a:t>5, 6, 7, 8</a:t>
            </a:r>
            <a:r>
              <a:rPr lang="es" sz="1600">
                <a:solidFill>
                  <a:srgbClr val="F8F8F2"/>
                </a:solidFill>
                <a:latin typeface="Courier New"/>
                <a:ea typeface="Courier New"/>
                <a:cs typeface="Courier New"/>
                <a:sym typeface="Courier New"/>
              </a:rPr>
              <a:t>]</a:t>
            </a:r>
            <a:endParaRPr sz="1600">
              <a:solidFill>
                <a:srgbClr val="F8F8F2"/>
              </a:solidFill>
              <a:latin typeface="Courier New"/>
              <a:ea typeface="Courier New"/>
              <a:cs typeface="Courier New"/>
              <a:sym typeface="Courier New"/>
            </a:endParaRPr>
          </a:p>
          <a:p>
            <a:pPr marL="0" lvl="0" indent="0" algn="l" rtl="0">
              <a:lnSpc>
                <a:spcPct val="135714"/>
              </a:lnSpc>
              <a:spcBef>
                <a:spcPts val="0"/>
              </a:spcBef>
              <a:spcAft>
                <a:spcPts val="0"/>
              </a:spcAft>
              <a:buClr>
                <a:srgbClr val="000000"/>
              </a:buClr>
              <a:buSzPts val="1100"/>
              <a:buFont typeface="Arial"/>
              <a:buNone/>
            </a:pPr>
            <a:endParaRPr sz="1600">
              <a:solidFill>
                <a:srgbClr val="F8F8F2"/>
              </a:solidFill>
              <a:latin typeface="Courier New"/>
              <a:ea typeface="Courier New"/>
              <a:cs typeface="Courier New"/>
              <a:sym typeface="Courier New"/>
            </a:endParaRPr>
          </a:p>
          <a:p>
            <a:pPr marL="0" lvl="0" indent="0" algn="l" rtl="0">
              <a:lnSpc>
                <a:spcPct val="135714"/>
              </a:lnSpc>
              <a:spcBef>
                <a:spcPts val="0"/>
              </a:spcBef>
              <a:spcAft>
                <a:spcPts val="0"/>
              </a:spcAft>
              <a:buClr>
                <a:srgbClr val="000000"/>
              </a:buClr>
              <a:buSzPts val="1100"/>
              <a:buFont typeface="Arial"/>
              <a:buNone/>
            </a:pPr>
            <a:r>
              <a:rPr lang="es" sz="1600">
                <a:solidFill>
                  <a:srgbClr val="FF79C6"/>
                </a:solidFill>
                <a:latin typeface="Courier New"/>
                <a:ea typeface="Courier New"/>
                <a:cs typeface="Courier New"/>
                <a:sym typeface="Courier New"/>
              </a:rPr>
              <a:t>for</a:t>
            </a:r>
            <a:r>
              <a:rPr lang="es" sz="1600">
                <a:solidFill>
                  <a:srgbClr val="F8F8F2"/>
                </a:solidFill>
                <a:latin typeface="Courier New"/>
                <a:ea typeface="Courier New"/>
                <a:cs typeface="Courier New"/>
                <a:sym typeface="Courier New"/>
              </a:rPr>
              <a:t> (</a:t>
            </a:r>
            <a:r>
              <a:rPr lang="es" sz="1600">
                <a:solidFill>
                  <a:srgbClr val="FF79C6"/>
                </a:solidFill>
                <a:latin typeface="Courier New"/>
                <a:ea typeface="Courier New"/>
                <a:cs typeface="Courier New"/>
                <a:sym typeface="Courier New"/>
              </a:rPr>
              <a:t>let</a:t>
            </a:r>
            <a:r>
              <a:rPr lang="es" sz="1600">
                <a:solidFill>
                  <a:srgbClr val="F8F8F2"/>
                </a:solidFill>
                <a:latin typeface="Courier New"/>
                <a:ea typeface="Courier New"/>
                <a:cs typeface="Courier New"/>
                <a:sym typeface="Courier New"/>
              </a:rPr>
              <a:t> i</a:t>
            </a:r>
            <a:r>
              <a:rPr lang="es" sz="1600">
                <a:solidFill>
                  <a:srgbClr val="FF79C6"/>
                </a:solidFill>
                <a:latin typeface="Courier New"/>
                <a:ea typeface="Courier New"/>
                <a:cs typeface="Courier New"/>
                <a:sym typeface="Courier New"/>
              </a:rPr>
              <a:t>=</a:t>
            </a:r>
            <a:r>
              <a:rPr lang="es" sz="1600">
                <a:solidFill>
                  <a:srgbClr val="F8F8F2"/>
                </a:solidFill>
                <a:latin typeface="Courier New"/>
                <a:ea typeface="Courier New"/>
                <a:cs typeface="Courier New"/>
                <a:sym typeface="Courier New"/>
              </a:rPr>
              <a:t> </a:t>
            </a:r>
            <a:r>
              <a:rPr lang="es" sz="1600">
                <a:solidFill>
                  <a:srgbClr val="BD93F9"/>
                </a:solidFill>
                <a:latin typeface="Courier New"/>
                <a:ea typeface="Courier New"/>
                <a:cs typeface="Courier New"/>
                <a:sym typeface="Courier New"/>
              </a:rPr>
              <a:t>0</a:t>
            </a:r>
            <a:r>
              <a:rPr lang="es" sz="1600">
                <a:solidFill>
                  <a:srgbClr val="F8F8F2"/>
                </a:solidFill>
                <a:latin typeface="Courier New"/>
                <a:ea typeface="Courier New"/>
                <a:cs typeface="Courier New"/>
                <a:sym typeface="Courier New"/>
              </a:rPr>
              <a:t>; i </a:t>
            </a:r>
            <a:r>
              <a:rPr lang="es" sz="1600">
                <a:solidFill>
                  <a:srgbClr val="FF79C6"/>
                </a:solidFill>
                <a:latin typeface="Courier New"/>
                <a:ea typeface="Courier New"/>
                <a:cs typeface="Courier New"/>
                <a:sym typeface="Courier New"/>
              </a:rPr>
              <a:t>&lt;</a:t>
            </a:r>
            <a:r>
              <a:rPr lang="es" sz="1600">
                <a:solidFill>
                  <a:srgbClr val="F8F8F2"/>
                </a:solidFill>
                <a:latin typeface="Courier New"/>
                <a:ea typeface="Courier New"/>
                <a:cs typeface="Courier New"/>
                <a:sym typeface="Courier New"/>
              </a:rPr>
              <a:t> </a:t>
            </a:r>
            <a:r>
              <a:rPr lang="es" sz="1600">
                <a:solidFill>
                  <a:srgbClr val="BD93F9"/>
                </a:solidFill>
                <a:latin typeface="Courier New"/>
                <a:ea typeface="Courier New"/>
                <a:cs typeface="Courier New"/>
                <a:sym typeface="Courier New"/>
              </a:rPr>
              <a:t>numeros.</a:t>
            </a:r>
            <a:r>
              <a:rPr lang="es" sz="1600">
                <a:solidFill>
                  <a:srgbClr val="50FA7B"/>
                </a:solidFill>
                <a:latin typeface="Courier New"/>
                <a:ea typeface="Courier New"/>
                <a:cs typeface="Courier New"/>
                <a:sym typeface="Courier New"/>
              </a:rPr>
              <a:t>length</a:t>
            </a:r>
            <a:r>
              <a:rPr lang="es" sz="1600">
                <a:solidFill>
                  <a:srgbClr val="F8F8F2"/>
                </a:solidFill>
                <a:latin typeface="Courier New"/>
                <a:ea typeface="Courier New"/>
                <a:cs typeface="Courier New"/>
                <a:sym typeface="Courier New"/>
              </a:rPr>
              <a:t>; i</a:t>
            </a:r>
            <a:r>
              <a:rPr lang="es" sz="1600">
                <a:solidFill>
                  <a:srgbClr val="FF79C6"/>
                </a:solidFill>
                <a:latin typeface="Courier New"/>
                <a:ea typeface="Courier New"/>
                <a:cs typeface="Courier New"/>
                <a:sym typeface="Courier New"/>
              </a:rPr>
              <a:t>++</a:t>
            </a:r>
            <a:r>
              <a:rPr lang="es" sz="1600">
                <a:solidFill>
                  <a:srgbClr val="F8F8F2"/>
                </a:solidFill>
                <a:latin typeface="Courier New"/>
                <a:ea typeface="Courier New"/>
                <a:cs typeface="Courier New"/>
                <a:sym typeface="Courier New"/>
              </a:rPr>
              <a:t>) {</a:t>
            </a:r>
            <a:endParaRPr sz="1600">
              <a:solidFill>
                <a:srgbClr val="F8F8F2"/>
              </a:solidFill>
              <a:latin typeface="Courier New"/>
              <a:ea typeface="Courier New"/>
              <a:cs typeface="Courier New"/>
              <a:sym typeface="Courier New"/>
            </a:endParaRPr>
          </a:p>
          <a:p>
            <a:pPr marL="0" lvl="0" indent="0" algn="l" rtl="0">
              <a:lnSpc>
                <a:spcPct val="135714"/>
              </a:lnSpc>
              <a:spcBef>
                <a:spcPts val="0"/>
              </a:spcBef>
              <a:spcAft>
                <a:spcPts val="0"/>
              </a:spcAft>
              <a:buClr>
                <a:srgbClr val="000000"/>
              </a:buClr>
              <a:buSzPts val="1100"/>
              <a:buFont typeface="Arial"/>
              <a:buNone/>
            </a:pPr>
            <a:r>
              <a:rPr lang="es" sz="1600">
                <a:solidFill>
                  <a:srgbClr val="F8F8F2"/>
                </a:solidFill>
                <a:latin typeface="Courier New"/>
                <a:ea typeface="Courier New"/>
                <a:cs typeface="Courier New"/>
                <a:sym typeface="Courier New"/>
              </a:rPr>
              <a:t>    </a:t>
            </a:r>
            <a:r>
              <a:rPr lang="es" sz="1600">
                <a:solidFill>
                  <a:srgbClr val="8BE9FD"/>
                </a:solidFill>
                <a:latin typeface="Courier New"/>
                <a:ea typeface="Courier New"/>
                <a:cs typeface="Courier New"/>
                <a:sym typeface="Courier New"/>
              </a:rPr>
              <a:t>alert</a:t>
            </a:r>
            <a:r>
              <a:rPr lang="es" sz="1600">
                <a:solidFill>
                  <a:srgbClr val="F8F8F2"/>
                </a:solidFill>
                <a:latin typeface="Courier New"/>
                <a:ea typeface="Courier New"/>
                <a:cs typeface="Courier New"/>
                <a:sym typeface="Courier New"/>
              </a:rPr>
              <a:t>(</a:t>
            </a:r>
            <a:r>
              <a:rPr lang="es" sz="1600">
                <a:solidFill>
                  <a:srgbClr val="BD93F9"/>
                </a:solidFill>
                <a:latin typeface="Courier New"/>
                <a:ea typeface="Courier New"/>
                <a:cs typeface="Courier New"/>
                <a:sym typeface="Courier New"/>
              </a:rPr>
              <a:t>numeros</a:t>
            </a:r>
            <a:r>
              <a:rPr lang="es" sz="1600">
                <a:solidFill>
                  <a:srgbClr val="F8F8F2"/>
                </a:solidFill>
                <a:latin typeface="Courier New"/>
                <a:ea typeface="Courier New"/>
                <a:cs typeface="Courier New"/>
                <a:sym typeface="Courier New"/>
              </a:rPr>
              <a:t>[i]);</a:t>
            </a:r>
            <a:endParaRPr sz="1600">
              <a:solidFill>
                <a:srgbClr val="F8F8F2"/>
              </a:solidFill>
              <a:latin typeface="Courier New"/>
              <a:ea typeface="Courier New"/>
              <a:cs typeface="Courier New"/>
              <a:sym typeface="Courier New"/>
            </a:endParaRPr>
          </a:p>
          <a:p>
            <a:pPr marL="0" lvl="0" indent="0" algn="l" rtl="0">
              <a:lnSpc>
                <a:spcPct val="135714"/>
              </a:lnSpc>
              <a:spcBef>
                <a:spcPts val="0"/>
              </a:spcBef>
              <a:spcAft>
                <a:spcPts val="0"/>
              </a:spcAft>
              <a:buClr>
                <a:srgbClr val="000000"/>
              </a:buClr>
              <a:buSzPts val="1100"/>
              <a:buFont typeface="Arial"/>
              <a:buNone/>
            </a:pPr>
            <a:r>
              <a:rPr lang="es" sz="1600">
                <a:solidFill>
                  <a:srgbClr val="F8F8F2"/>
                </a:solidFill>
                <a:latin typeface="Courier New"/>
                <a:ea typeface="Courier New"/>
                <a:cs typeface="Courier New"/>
                <a:sym typeface="Courier New"/>
              </a:rPr>
              <a:t>}</a:t>
            </a:r>
            <a:endParaRPr sz="1600">
              <a:solidFill>
                <a:srgbClr val="FF79C6"/>
              </a:solidFill>
              <a:latin typeface="Courier New"/>
              <a:ea typeface="Courier New"/>
              <a:cs typeface="Courier New"/>
              <a:sym typeface="Courier New"/>
            </a:endParaRPr>
          </a:p>
          <a:p>
            <a:pPr marL="0" lvl="0" indent="0" algn="l" rtl="0">
              <a:lnSpc>
                <a:spcPct val="150000"/>
              </a:lnSpc>
              <a:spcBef>
                <a:spcPts val="0"/>
              </a:spcBef>
              <a:spcAft>
                <a:spcPts val="0"/>
              </a:spcAft>
              <a:buNone/>
            </a:pPr>
            <a:endParaRPr sz="1500">
              <a:solidFill>
                <a:srgbClr val="4DD0E1"/>
              </a:solidFill>
              <a:latin typeface="Courier New"/>
              <a:ea typeface="Courier New"/>
              <a:cs typeface="Courier New"/>
              <a:sym typeface="Courier New"/>
            </a:endParaRPr>
          </a:p>
          <a:p>
            <a:pPr marL="0" lvl="0" indent="0" algn="l" rtl="0">
              <a:lnSpc>
                <a:spcPct val="150000"/>
              </a:lnSpc>
              <a:spcBef>
                <a:spcPts val="0"/>
              </a:spcBef>
              <a:spcAft>
                <a:spcPts val="0"/>
              </a:spcAft>
              <a:buNone/>
            </a:pPr>
            <a:endParaRPr sz="1500" b="1">
              <a:solidFill>
                <a:srgbClr val="999999"/>
              </a:solidFill>
              <a:latin typeface="Courier New"/>
              <a:ea typeface="Courier New"/>
              <a:cs typeface="Courier New"/>
              <a:sym typeface="Courier New"/>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29"/>
          <p:cNvSpPr txBox="1"/>
          <p:nvPr/>
        </p:nvSpPr>
        <p:spPr>
          <a:xfrm>
            <a:off x="475500" y="693125"/>
            <a:ext cx="8193000" cy="7389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4000" b="1">
                <a:solidFill>
                  <a:schemeClr val="dk1"/>
                </a:solidFill>
                <a:latin typeface="DM Sans"/>
                <a:ea typeface="DM Sans"/>
                <a:cs typeface="DM Sans"/>
                <a:sym typeface="DM Sans"/>
              </a:rPr>
              <a:t>Agregar elementos</a:t>
            </a:r>
            <a:endParaRPr sz="4000" b="1">
              <a:solidFill>
                <a:schemeClr val="dk1"/>
              </a:solidFill>
              <a:latin typeface="DM Sans"/>
              <a:ea typeface="DM Sans"/>
              <a:cs typeface="DM Sans"/>
              <a:sym typeface="DM Sans"/>
            </a:endParaRPr>
          </a:p>
        </p:txBody>
      </p:sp>
      <p:sp>
        <p:nvSpPr>
          <p:cNvPr id="190" name="Google Shape;190;p29"/>
          <p:cNvSpPr txBox="1"/>
          <p:nvPr/>
        </p:nvSpPr>
        <p:spPr>
          <a:xfrm>
            <a:off x="475500" y="1432025"/>
            <a:ext cx="8193000" cy="600300"/>
          </a:xfrm>
          <a:prstGeom prst="rect">
            <a:avLst/>
          </a:prstGeom>
          <a:noFill/>
          <a:ln>
            <a:noFill/>
          </a:ln>
        </p:spPr>
        <p:txBody>
          <a:bodyPr spcFirstLastPara="1" wrap="square" lIns="91425" tIns="91425" rIns="1624825" bIns="91425" anchor="t" anchorCtr="0">
            <a:spAutoFit/>
          </a:bodyPr>
          <a:lstStyle/>
          <a:p>
            <a:pPr marL="0" marR="722219" lvl="0" indent="0" algn="l" rtl="0">
              <a:spcBef>
                <a:spcPts val="0"/>
              </a:spcBef>
              <a:spcAft>
                <a:spcPts val="0"/>
              </a:spcAft>
              <a:buNone/>
            </a:pPr>
            <a:r>
              <a:rPr lang="es" sz="1350">
                <a:highlight>
                  <a:schemeClr val="accent4"/>
                </a:highlight>
                <a:latin typeface="DM Sans"/>
                <a:ea typeface="DM Sans"/>
                <a:cs typeface="DM Sans"/>
                <a:sym typeface="DM Sans"/>
              </a:rPr>
              <a:t>Para sumar un elemento</a:t>
            </a:r>
            <a:r>
              <a:rPr lang="es" sz="1350">
                <a:latin typeface="DM Sans"/>
                <a:ea typeface="DM Sans"/>
                <a:cs typeface="DM Sans"/>
                <a:sym typeface="DM Sans"/>
              </a:rPr>
              <a:t> a un Array ya existente, se utiliza el </a:t>
            </a:r>
            <a:r>
              <a:rPr lang="es" sz="1350" b="1">
                <a:latin typeface="DM Sans"/>
                <a:ea typeface="DM Sans"/>
                <a:cs typeface="DM Sans"/>
                <a:sym typeface="DM Sans"/>
              </a:rPr>
              <a:t>método push</a:t>
            </a:r>
            <a:r>
              <a:rPr lang="es" sz="1350">
                <a:latin typeface="DM Sans"/>
                <a:ea typeface="DM Sans"/>
                <a:cs typeface="DM Sans"/>
                <a:sym typeface="DM Sans"/>
              </a:rPr>
              <a:t>, pasando como parámetro el valor (o variable) a agregar.</a:t>
            </a:r>
            <a:endParaRPr sz="1350">
              <a:highlight>
                <a:schemeClr val="accent4"/>
              </a:highlight>
              <a:latin typeface="DM Sans"/>
              <a:ea typeface="DM Sans"/>
              <a:cs typeface="DM Sans"/>
              <a:sym typeface="DM Sans"/>
            </a:endParaRPr>
          </a:p>
        </p:txBody>
      </p:sp>
      <p:sp>
        <p:nvSpPr>
          <p:cNvPr id="191" name="Google Shape;191;p29"/>
          <p:cNvSpPr txBox="1"/>
          <p:nvPr/>
        </p:nvSpPr>
        <p:spPr>
          <a:xfrm>
            <a:off x="475500" y="2230000"/>
            <a:ext cx="8193000" cy="2361600"/>
          </a:xfrm>
          <a:prstGeom prst="rect">
            <a:avLst/>
          </a:prstGeom>
          <a:solidFill>
            <a:srgbClr val="000000"/>
          </a:solidFill>
          <a:ln>
            <a:noFill/>
          </a:ln>
        </p:spPr>
        <p:txBody>
          <a:bodyPr spcFirstLastPara="1" wrap="square" lIns="180000" tIns="180000" rIns="180000" bIns="180000" anchor="t" anchorCtr="0">
            <a:noAutofit/>
          </a:bodyPr>
          <a:lstStyle/>
          <a:p>
            <a:pPr marL="0" lvl="0" indent="0" algn="just" rtl="0">
              <a:lnSpc>
                <a:spcPct val="135714"/>
              </a:lnSpc>
              <a:spcBef>
                <a:spcPts val="0"/>
              </a:spcBef>
              <a:spcAft>
                <a:spcPts val="0"/>
              </a:spcAft>
              <a:buClr>
                <a:srgbClr val="000000"/>
              </a:buClr>
              <a:buSzPts val="1100"/>
              <a:buFont typeface="Arial"/>
              <a:buNone/>
            </a:pPr>
            <a:r>
              <a:rPr lang="es" sz="1600">
                <a:solidFill>
                  <a:srgbClr val="FF79C6"/>
                </a:solidFill>
                <a:latin typeface="Courier New"/>
                <a:ea typeface="Courier New"/>
                <a:cs typeface="Courier New"/>
                <a:sym typeface="Courier New"/>
              </a:rPr>
              <a:t>const</a:t>
            </a:r>
            <a:r>
              <a:rPr lang="es" sz="1600">
                <a:solidFill>
                  <a:srgbClr val="F8F8F2"/>
                </a:solidFill>
                <a:latin typeface="Courier New"/>
                <a:ea typeface="Courier New"/>
                <a:cs typeface="Courier New"/>
                <a:sym typeface="Courier New"/>
              </a:rPr>
              <a:t> </a:t>
            </a:r>
            <a:r>
              <a:rPr lang="es" sz="1600">
                <a:solidFill>
                  <a:srgbClr val="BD93F9"/>
                </a:solidFill>
                <a:latin typeface="Courier New"/>
                <a:ea typeface="Courier New"/>
                <a:cs typeface="Courier New"/>
                <a:sym typeface="Courier New"/>
              </a:rPr>
              <a:t>miArray</a:t>
            </a:r>
            <a:r>
              <a:rPr lang="es" sz="1600">
                <a:solidFill>
                  <a:srgbClr val="F8F8F2"/>
                </a:solidFill>
                <a:latin typeface="Courier New"/>
                <a:ea typeface="Courier New"/>
                <a:cs typeface="Courier New"/>
                <a:sym typeface="Courier New"/>
              </a:rPr>
              <a:t> </a:t>
            </a:r>
            <a:r>
              <a:rPr lang="es" sz="1600">
                <a:solidFill>
                  <a:srgbClr val="FF79C6"/>
                </a:solidFill>
                <a:latin typeface="Courier New"/>
                <a:ea typeface="Courier New"/>
                <a:cs typeface="Courier New"/>
                <a:sym typeface="Courier New"/>
              </a:rPr>
              <a:t>=</a:t>
            </a:r>
            <a:r>
              <a:rPr lang="es" sz="1600">
                <a:solidFill>
                  <a:srgbClr val="F8F8F2"/>
                </a:solidFill>
                <a:latin typeface="Courier New"/>
                <a:ea typeface="Courier New"/>
                <a:cs typeface="Courier New"/>
                <a:sym typeface="Courier New"/>
              </a:rPr>
              <a:t> [</a:t>
            </a:r>
            <a:r>
              <a:rPr lang="es" sz="1600">
                <a:solidFill>
                  <a:srgbClr val="E9F284"/>
                </a:solidFill>
                <a:latin typeface="Courier New"/>
                <a:ea typeface="Courier New"/>
                <a:cs typeface="Courier New"/>
                <a:sym typeface="Courier New"/>
              </a:rPr>
              <a:t>"</a:t>
            </a:r>
            <a:r>
              <a:rPr lang="es" sz="1600">
                <a:solidFill>
                  <a:srgbClr val="F1FA8C"/>
                </a:solidFill>
                <a:latin typeface="Courier New"/>
                <a:ea typeface="Courier New"/>
                <a:cs typeface="Courier New"/>
                <a:sym typeface="Courier New"/>
              </a:rPr>
              <a:t>marca</a:t>
            </a:r>
            <a:r>
              <a:rPr lang="es" sz="1600">
                <a:solidFill>
                  <a:srgbClr val="E9F284"/>
                </a:solidFill>
                <a:latin typeface="Courier New"/>
                <a:ea typeface="Courier New"/>
                <a:cs typeface="Courier New"/>
                <a:sym typeface="Courier New"/>
              </a:rPr>
              <a:t>"</a:t>
            </a:r>
            <a:r>
              <a:rPr lang="es" sz="1600">
                <a:solidFill>
                  <a:srgbClr val="F8F8F2"/>
                </a:solidFill>
                <a:latin typeface="Courier New"/>
                <a:ea typeface="Courier New"/>
                <a:cs typeface="Courier New"/>
                <a:sym typeface="Courier New"/>
              </a:rPr>
              <a:t>, </a:t>
            </a:r>
            <a:r>
              <a:rPr lang="es" sz="1600">
                <a:solidFill>
                  <a:srgbClr val="BD93F9"/>
                </a:solidFill>
                <a:latin typeface="Courier New"/>
                <a:ea typeface="Courier New"/>
                <a:cs typeface="Courier New"/>
                <a:sym typeface="Courier New"/>
              </a:rPr>
              <a:t>3</a:t>
            </a:r>
            <a:r>
              <a:rPr lang="es" sz="1600">
                <a:solidFill>
                  <a:srgbClr val="F8F8F2"/>
                </a:solidFill>
                <a:latin typeface="Courier New"/>
                <a:ea typeface="Courier New"/>
                <a:cs typeface="Courier New"/>
                <a:sym typeface="Courier New"/>
              </a:rPr>
              <a:t>, </a:t>
            </a:r>
            <a:r>
              <a:rPr lang="es" sz="1600">
                <a:solidFill>
                  <a:srgbClr val="E9F284"/>
                </a:solidFill>
                <a:latin typeface="Courier New"/>
                <a:ea typeface="Courier New"/>
                <a:cs typeface="Courier New"/>
                <a:sym typeface="Courier New"/>
              </a:rPr>
              <a:t>"</a:t>
            </a:r>
            <a:r>
              <a:rPr lang="es" sz="1600">
                <a:solidFill>
                  <a:srgbClr val="F1FA8C"/>
                </a:solidFill>
                <a:latin typeface="Courier New"/>
                <a:ea typeface="Courier New"/>
                <a:cs typeface="Courier New"/>
                <a:sym typeface="Courier New"/>
              </a:rPr>
              <a:t>palabra</a:t>
            </a:r>
            <a:r>
              <a:rPr lang="es" sz="1600">
                <a:solidFill>
                  <a:srgbClr val="E9F284"/>
                </a:solidFill>
                <a:latin typeface="Courier New"/>
                <a:ea typeface="Courier New"/>
                <a:cs typeface="Courier New"/>
                <a:sym typeface="Courier New"/>
              </a:rPr>
              <a:t>"</a:t>
            </a:r>
            <a:r>
              <a:rPr lang="es" sz="1600">
                <a:solidFill>
                  <a:srgbClr val="F8F8F2"/>
                </a:solidFill>
                <a:latin typeface="Courier New"/>
                <a:ea typeface="Courier New"/>
                <a:cs typeface="Courier New"/>
                <a:sym typeface="Courier New"/>
              </a:rPr>
              <a:t>]</a:t>
            </a:r>
            <a:endParaRPr sz="1600">
              <a:solidFill>
                <a:srgbClr val="F8F8F2"/>
              </a:solidFill>
              <a:latin typeface="Courier New"/>
              <a:ea typeface="Courier New"/>
              <a:cs typeface="Courier New"/>
              <a:sym typeface="Courier New"/>
            </a:endParaRPr>
          </a:p>
          <a:p>
            <a:pPr marL="0" lvl="0" indent="0" algn="just" rtl="0">
              <a:lnSpc>
                <a:spcPct val="135714"/>
              </a:lnSpc>
              <a:spcBef>
                <a:spcPts val="0"/>
              </a:spcBef>
              <a:spcAft>
                <a:spcPts val="0"/>
              </a:spcAft>
              <a:buClr>
                <a:srgbClr val="000000"/>
              </a:buClr>
              <a:buSzPts val="1100"/>
              <a:buFont typeface="Arial"/>
              <a:buNone/>
            </a:pPr>
            <a:r>
              <a:rPr lang="es" sz="1600">
                <a:solidFill>
                  <a:srgbClr val="BD93F9"/>
                </a:solidFill>
                <a:latin typeface="Courier New"/>
                <a:ea typeface="Courier New"/>
                <a:cs typeface="Courier New"/>
                <a:sym typeface="Courier New"/>
              </a:rPr>
              <a:t>miArray</a:t>
            </a:r>
            <a:r>
              <a:rPr lang="es" sz="1600">
                <a:solidFill>
                  <a:srgbClr val="F8F8F2"/>
                </a:solidFill>
                <a:latin typeface="Courier New"/>
                <a:ea typeface="Courier New"/>
                <a:cs typeface="Courier New"/>
                <a:sym typeface="Courier New"/>
              </a:rPr>
              <a:t>.</a:t>
            </a:r>
            <a:r>
              <a:rPr lang="es" sz="1600">
                <a:solidFill>
                  <a:srgbClr val="50FA7B"/>
                </a:solidFill>
                <a:latin typeface="Courier New"/>
                <a:ea typeface="Courier New"/>
                <a:cs typeface="Courier New"/>
                <a:sym typeface="Courier New"/>
              </a:rPr>
              <a:t>push</a:t>
            </a:r>
            <a:r>
              <a:rPr lang="es" sz="1600">
                <a:solidFill>
                  <a:srgbClr val="F8F8F2"/>
                </a:solidFill>
                <a:latin typeface="Courier New"/>
                <a:ea typeface="Courier New"/>
                <a:cs typeface="Courier New"/>
                <a:sym typeface="Courier New"/>
              </a:rPr>
              <a:t>(</a:t>
            </a:r>
            <a:r>
              <a:rPr lang="es" sz="1600">
                <a:solidFill>
                  <a:srgbClr val="E9F284"/>
                </a:solidFill>
                <a:latin typeface="Courier New"/>
                <a:ea typeface="Courier New"/>
                <a:cs typeface="Courier New"/>
                <a:sym typeface="Courier New"/>
              </a:rPr>
              <a:t>'</a:t>
            </a:r>
            <a:r>
              <a:rPr lang="es" sz="1600">
                <a:solidFill>
                  <a:srgbClr val="F1FA8C"/>
                </a:solidFill>
                <a:latin typeface="Courier New"/>
                <a:ea typeface="Courier New"/>
                <a:cs typeface="Courier New"/>
                <a:sym typeface="Courier New"/>
              </a:rPr>
              <a:t>otro elemento</a:t>
            </a:r>
            <a:r>
              <a:rPr lang="es" sz="1600">
                <a:solidFill>
                  <a:srgbClr val="E9F284"/>
                </a:solidFill>
                <a:latin typeface="Courier New"/>
                <a:ea typeface="Courier New"/>
                <a:cs typeface="Courier New"/>
                <a:sym typeface="Courier New"/>
              </a:rPr>
              <a:t>'</a:t>
            </a:r>
            <a:r>
              <a:rPr lang="es" sz="1600">
                <a:solidFill>
                  <a:srgbClr val="F8F8F2"/>
                </a:solidFill>
                <a:latin typeface="Courier New"/>
                <a:ea typeface="Courier New"/>
                <a:cs typeface="Courier New"/>
                <a:sym typeface="Courier New"/>
              </a:rPr>
              <a:t>)</a:t>
            </a:r>
            <a:endParaRPr sz="1600">
              <a:solidFill>
                <a:srgbClr val="F8F8F2"/>
              </a:solidFill>
              <a:latin typeface="Courier New"/>
              <a:ea typeface="Courier New"/>
              <a:cs typeface="Courier New"/>
              <a:sym typeface="Courier New"/>
            </a:endParaRPr>
          </a:p>
          <a:p>
            <a:pPr marL="0" lvl="0" indent="0" algn="just" rtl="0">
              <a:lnSpc>
                <a:spcPct val="135714"/>
              </a:lnSpc>
              <a:spcBef>
                <a:spcPts val="0"/>
              </a:spcBef>
              <a:spcAft>
                <a:spcPts val="0"/>
              </a:spcAft>
              <a:buClr>
                <a:srgbClr val="000000"/>
              </a:buClr>
              <a:buSzPts val="1100"/>
              <a:buFont typeface="Arial"/>
              <a:buNone/>
            </a:pPr>
            <a:endParaRPr sz="1600">
              <a:solidFill>
                <a:srgbClr val="F8F8F2"/>
              </a:solidFill>
              <a:latin typeface="Courier New"/>
              <a:ea typeface="Courier New"/>
              <a:cs typeface="Courier New"/>
              <a:sym typeface="Courier New"/>
            </a:endParaRPr>
          </a:p>
          <a:p>
            <a:pPr marL="0" lvl="0" indent="0" algn="just" rtl="0">
              <a:lnSpc>
                <a:spcPct val="135714"/>
              </a:lnSpc>
              <a:spcBef>
                <a:spcPts val="0"/>
              </a:spcBef>
              <a:spcAft>
                <a:spcPts val="0"/>
              </a:spcAft>
              <a:buClr>
                <a:srgbClr val="000000"/>
              </a:buClr>
              <a:buSzPts val="1100"/>
              <a:buFont typeface="Arial"/>
              <a:buNone/>
            </a:pPr>
            <a:r>
              <a:rPr lang="es" sz="1600">
                <a:solidFill>
                  <a:srgbClr val="BD93F9"/>
                </a:solidFill>
                <a:latin typeface="Courier New"/>
                <a:ea typeface="Courier New"/>
                <a:cs typeface="Courier New"/>
                <a:sym typeface="Courier New"/>
              </a:rPr>
              <a:t>console</a:t>
            </a:r>
            <a:r>
              <a:rPr lang="es" sz="1600">
                <a:solidFill>
                  <a:srgbClr val="F8F8F2"/>
                </a:solidFill>
                <a:latin typeface="Courier New"/>
                <a:ea typeface="Courier New"/>
                <a:cs typeface="Courier New"/>
                <a:sym typeface="Courier New"/>
              </a:rPr>
              <a:t>.</a:t>
            </a:r>
            <a:r>
              <a:rPr lang="es" sz="1600">
                <a:solidFill>
                  <a:srgbClr val="50FA7B"/>
                </a:solidFill>
                <a:latin typeface="Courier New"/>
                <a:ea typeface="Courier New"/>
                <a:cs typeface="Courier New"/>
                <a:sym typeface="Courier New"/>
              </a:rPr>
              <a:t>log</a:t>
            </a:r>
            <a:r>
              <a:rPr lang="es" sz="1600">
                <a:solidFill>
                  <a:srgbClr val="F8F8F2"/>
                </a:solidFill>
                <a:latin typeface="Courier New"/>
                <a:ea typeface="Courier New"/>
                <a:cs typeface="Courier New"/>
                <a:sym typeface="Courier New"/>
              </a:rPr>
              <a:t>(</a:t>
            </a:r>
            <a:r>
              <a:rPr lang="es" sz="1600">
                <a:solidFill>
                  <a:srgbClr val="BD93F9"/>
                </a:solidFill>
                <a:latin typeface="Courier New"/>
                <a:ea typeface="Courier New"/>
                <a:cs typeface="Courier New"/>
                <a:sym typeface="Courier New"/>
              </a:rPr>
              <a:t>miArray</a:t>
            </a:r>
            <a:r>
              <a:rPr lang="es" sz="1600">
                <a:solidFill>
                  <a:srgbClr val="F8F8F2"/>
                </a:solidFill>
                <a:latin typeface="Courier New"/>
                <a:ea typeface="Courier New"/>
                <a:cs typeface="Courier New"/>
                <a:sym typeface="Courier New"/>
              </a:rPr>
              <a:t>.length) </a:t>
            </a:r>
            <a:r>
              <a:rPr lang="es" sz="1600">
                <a:solidFill>
                  <a:srgbClr val="6272A4"/>
                </a:solidFill>
                <a:latin typeface="Courier New"/>
                <a:ea typeface="Courier New"/>
                <a:cs typeface="Courier New"/>
                <a:sym typeface="Courier New"/>
              </a:rPr>
              <a:t>// ⇒ 4</a:t>
            </a:r>
            <a:endParaRPr sz="1600">
              <a:solidFill>
                <a:srgbClr val="6272A4"/>
              </a:solidFill>
              <a:latin typeface="Courier New"/>
              <a:ea typeface="Courier New"/>
              <a:cs typeface="Courier New"/>
              <a:sym typeface="Courier New"/>
            </a:endParaRPr>
          </a:p>
          <a:p>
            <a:pPr marL="0" lvl="0" indent="0" algn="just" rtl="0">
              <a:lnSpc>
                <a:spcPct val="135714"/>
              </a:lnSpc>
              <a:spcBef>
                <a:spcPts val="0"/>
              </a:spcBef>
              <a:spcAft>
                <a:spcPts val="0"/>
              </a:spcAft>
              <a:buClr>
                <a:srgbClr val="000000"/>
              </a:buClr>
              <a:buSzPts val="1100"/>
              <a:buFont typeface="Arial"/>
              <a:buNone/>
            </a:pPr>
            <a:r>
              <a:rPr lang="es" sz="1600">
                <a:solidFill>
                  <a:srgbClr val="BD93F9"/>
                </a:solidFill>
                <a:latin typeface="Courier New"/>
                <a:ea typeface="Courier New"/>
                <a:cs typeface="Courier New"/>
                <a:sym typeface="Courier New"/>
              </a:rPr>
              <a:t>console</a:t>
            </a:r>
            <a:r>
              <a:rPr lang="es" sz="1600">
                <a:solidFill>
                  <a:srgbClr val="F8F8F2"/>
                </a:solidFill>
                <a:latin typeface="Courier New"/>
                <a:ea typeface="Courier New"/>
                <a:cs typeface="Courier New"/>
                <a:sym typeface="Courier New"/>
              </a:rPr>
              <a:t>.</a:t>
            </a:r>
            <a:r>
              <a:rPr lang="es" sz="1600">
                <a:solidFill>
                  <a:srgbClr val="50FA7B"/>
                </a:solidFill>
                <a:latin typeface="Courier New"/>
                <a:ea typeface="Courier New"/>
                <a:cs typeface="Courier New"/>
                <a:sym typeface="Courier New"/>
              </a:rPr>
              <a:t>log</a:t>
            </a:r>
            <a:r>
              <a:rPr lang="es" sz="1600">
                <a:solidFill>
                  <a:srgbClr val="F8F8F2"/>
                </a:solidFill>
                <a:latin typeface="Courier New"/>
                <a:ea typeface="Courier New"/>
                <a:cs typeface="Courier New"/>
                <a:sym typeface="Courier New"/>
              </a:rPr>
              <a:t>(</a:t>
            </a:r>
            <a:r>
              <a:rPr lang="es" sz="1600">
                <a:solidFill>
                  <a:srgbClr val="BD93F9"/>
                </a:solidFill>
                <a:latin typeface="Courier New"/>
                <a:ea typeface="Courier New"/>
                <a:cs typeface="Courier New"/>
                <a:sym typeface="Courier New"/>
              </a:rPr>
              <a:t>miArray</a:t>
            </a:r>
            <a:r>
              <a:rPr lang="es" sz="1600">
                <a:solidFill>
                  <a:srgbClr val="F8F8F2"/>
                </a:solidFill>
                <a:latin typeface="Courier New"/>
                <a:ea typeface="Courier New"/>
                <a:cs typeface="Courier New"/>
                <a:sym typeface="Courier New"/>
              </a:rPr>
              <a:t>)</a:t>
            </a:r>
            <a:endParaRPr sz="1600">
              <a:solidFill>
                <a:srgbClr val="F8F8F2"/>
              </a:solidFill>
              <a:latin typeface="Courier New"/>
              <a:ea typeface="Courier New"/>
              <a:cs typeface="Courier New"/>
              <a:sym typeface="Courier New"/>
            </a:endParaRPr>
          </a:p>
          <a:p>
            <a:pPr marL="0" lvl="0" indent="0" algn="just" rtl="0">
              <a:lnSpc>
                <a:spcPct val="135714"/>
              </a:lnSpc>
              <a:spcBef>
                <a:spcPts val="0"/>
              </a:spcBef>
              <a:spcAft>
                <a:spcPts val="0"/>
              </a:spcAft>
              <a:buClr>
                <a:srgbClr val="000000"/>
              </a:buClr>
              <a:buSzPts val="1100"/>
              <a:buFont typeface="Arial"/>
              <a:buNone/>
            </a:pPr>
            <a:r>
              <a:rPr lang="es" sz="1600">
                <a:solidFill>
                  <a:srgbClr val="6272A4"/>
                </a:solidFill>
                <a:latin typeface="Courier New"/>
                <a:ea typeface="Courier New"/>
                <a:cs typeface="Courier New"/>
                <a:sym typeface="Courier New"/>
              </a:rPr>
              <a:t>//["marca", 3, "palabra", “otro elemento”]</a:t>
            </a:r>
            <a:endParaRPr sz="2000">
              <a:solidFill>
                <a:srgbClr val="FF79C6"/>
              </a:solidFill>
              <a:latin typeface="Courier New"/>
              <a:ea typeface="Courier New"/>
              <a:cs typeface="Courier New"/>
              <a:sym typeface="Courier New"/>
            </a:endParaRPr>
          </a:p>
          <a:p>
            <a:pPr marL="0" lvl="0" indent="0" algn="l" rtl="0">
              <a:lnSpc>
                <a:spcPct val="150000"/>
              </a:lnSpc>
              <a:spcBef>
                <a:spcPts val="0"/>
              </a:spcBef>
              <a:spcAft>
                <a:spcPts val="0"/>
              </a:spcAft>
              <a:buNone/>
            </a:pPr>
            <a:endParaRPr sz="1500">
              <a:solidFill>
                <a:srgbClr val="FFFFFF"/>
              </a:solidFill>
              <a:latin typeface="Courier New"/>
              <a:ea typeface="Courier New"/>
              <a:cs typeface="Courier New"/>
              <a:sym typeface="Courier New"/>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30"/>
          <p:cNvSpPr txBox="1"/>
          <p:nvPr/>
        </p:nvSpPr>
        <p:spPr>
          <a:xfrm>
            <a:off x="475500" y="468275"/>
            <a:ext cx="8193000" cy="7389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4000" b="1">
                <a:solidFill>
                  <a:schemeClr val="dk1"/>
                </a:solidFill>
                <a:latin typeface="DM Sans"/>
                <a:ea typeface="DM Sans"/>
                <a:cs typeface="DM Sans"/>
                <a:sym typeface="DM Sans"/>
              </a:rPr>
              <a:t>Agregar elementos</a:t>
            </a:r>
            <a:endParaRPr sz="4000" b="1">
              <a:solidFill>
                <a:schemeClr val="dk1"/>
              </a:solidFill>
              <a:latin typeface="DM Sans"/>
              <a:ea typeface="DM Sans"/>
              <a:cs typeface="DM Sans"/>
              <a:sym typeface="DM Sans"/>
            </a:endParaRPr>
          </a:p>
        </p:txBody>
      </p:sp>
      <p:sp>
        <p:nvSpPr>
          <p:cNvPr id="197" name="Google Shape;197;p30"/>
          <p:cNvSpPr txBox="1"/>
          <p:nvPr/>
        </p:nvSpPr>
        <p:spPr>
          <a:xfrm>
            <a:off x="475500" y="1314488"/>
            <a:ext cx="8193000" cy="808200"/>
          </a:xfrm>
          <a:prstGeom prst="rect">
            <a:avLst/>
          </a:prstGeom>
          <a:noFill/>
          <a:ln>
            <a:noFill/>
          </a:ln>
        </p:spPr>
        <p:txBody>
          <a:bodyPr spcFirstLastPara="1" wrap="square" lIns="91425" tIns="91425" rIns="1624825" bIns="91425" anchor="t" anchorCtr="0">
            <a:spAutoFit/>
          </a:bodyPr>
          <a:lstStyle/>
          <a:p>
            <a:pPr marL="0" marR="722219" lvl="0" indent="0" algn="l" rtl="0">
              <a:spcBef>
                <a:spcPts val="0"/>
              </a:spcBef>
              <a:spcAft>
                <a:spcPts val="0"/>
              </a:spcAft>
              <a:buNone/>
            </a:pPr>
            <a:r>
              <a:rPr lang="es" sz="1350">
                <a:latin typeface="DM Sans"/>
                <a:ea typeface="DM Sans"/>
                <a:cs typeface="DM Sans"/>
                <a:sym typeface="DM Sans"/>
              </a:rPr>
              <a:t>El </a:t>
            </a:r>
            <a:r>
              <a:rPr lang="es" sz="1350" b="1">
                <a:latin typeface="DM Sans"/>
                <a:ea typeface="DM Sans"/>
                <a:cs typeface="DM Sans"/>
                <a:sym typeface="DM Sans"/>
              </a:rPr>
              <a:t>método push ()</a:t>
            </a:r>
            <a:r>
              <a:rPr lang="es" sz="1350">
                <a:latin typeface="DM Sans"/>
                <a:ea typeface="DM Sans"/>
                <a:cs typeface="DM Sans"/>
                <a:sym typeface="DM Sans"/>
              </a:rPr>
              <a:t> agrega elementos </a:t>
            </a:r>
            <a:r>
              <a:rPr lang="es" sz="1350">
                <a:highlight>
                  <a:schemeClr val="accent4"/>
                </a:highlight>
                <a:latin typeface="DM Sans"/>
                <a:ea typeface="DM Sans"/>
                <a:cs typeface="DM Sans"/>
                <a:sym typeface="DM Sans"/>
              </a:rPr>
              <a:t>al final del array.</a:t>
            </a:r>
            <a:r>
              <a:rPr lang="es" sz="1350">
                <a:latin typeface="DM Sans"/>
                <a:ea typeface="DM Sans"/>
                <a:cs typeface="DM Sans"/>
                <a:sym typeface="DM Sans"/>
              </a:rPr>
              <a:t> Si queremos agregar </a:t>
            </a:r>
            <a:r>
              <a:rPr lang="es" sz="1350">
                <a:highlight>
                  <a:schemeClr val="accent4"/>
                </a:highlight>
                <a:latin typeface="DM Sans"/>
                <a:ea typeface="DM Sans"/>
                <a:cs typeface="DM Sans"/>
                <a:sym typeface="DM Sans"/>
              </a:rPr>
              <a:t>al inicio del array</a:t>
            </a:r>
            <a:r>
              <a:rPr lang="es" sz="1350">
                <a:latin typeface="DM Sans"/>
                <a:ea typeface="DM Sans"/>
                <a:cs typeface="DM Sans"/>
                <a:sym typeface="DM Sans"/>
              </a:rPr>
              <a:t>, utilizamos el método </a:t>
            </a:r>
            <a:r>
              <a:rPr lang="es" sz="1350" b="1">
                <a:latin typeface="DM Sans"/>
                <a:ea typeface="DM Sans"/>
                <a:cs typeface="DM Sans"/>
                <a:sym typeface="DM Sans"/>
              </a:rPr>
              <a:t>unshift()</a:t>
            </a:r>
            <a:r>
              <a:rPr lang="es" sz="1350">
                <a:latin typeface="DM Sans"/>
                <a:ea typeface="DM Sans"/>
                <a:cs typeface="DM Sans"/>
                <a:sym typeface="DM Sans"/>
              </a:rPr>
              <a:t> de forma similar:</a:t>
            </a:r>
            <a:endParaRPr sz="1350">
              <a:highlight>
                <a:schemeClr val="accent4"/>
              </a:highlight>
              <a:latin typeface="DM Sans"/>
              <a:ea typeface="DM Sans"/>
              <a:cs typeface="DM Sans"/>
              <a:sym typeface="DM Sans"/>
            </a:endParaRPr>
          </a:p>
        </p:txBody>
      </p:sp>
      <p:sp>
        <p:nvSpPr>
          <p:cNvPr id="198" name="Google Shape;198;p30"/>
          <p:cNvSpPr txBox="1"/>
          <p:nvPr/>
        </p:nvSpPr>
        <p:spPr>
          <a:xfrm>
            <a:off x="475500" y="2230025"/>
            <a:ext cx="8193000" cy="2361600"/>
          </a:xfrm>
          <a:prstGeom prst="rect">
            <a:avLst/>
          </a:prstGeom>
          <a:solidFill>
            <a:srgbClr val="000000"/>
          </a:solidFill>
          <a:ln>
            <a:noFill/>
          </a:ln>
        </p:spPr>
        <p:txBody>
          <a:bodyPr spcFirstLastPara="1" wrap="square" lIns="180000" tIns="180000" rIns="180000" bIns="180000" anchor="t" anchorCtr="0">
            <a:noAutofit/>
          </a:bodyPr>
          <a:lstStyle/>
          <a:p>
            <a:pPr marL="0" lvl="0" indent="0" algn="just" rtl="0">
              <a:lnSpc>
                <a:spcPct val="135714"/>
              </a:lnSpc>
              <a:spcBef>
                <a:spcPts val="0"/>
              </a:spcBef>
              <a:spcAft>
                <a:spcPts val="0"/>
              </a:spcAft>
              <a:buClr>
                <a:srgbClr val="000000"/>
              </a:buClr>
              <a:buSzPts val="1100"/>
              <a:buFont typeface="Arial"/>
              <a:buNone/>
            </a:pPr>
            <a:r>
              <a:rPr lang="es" sz="1700">
                <a:solidFill>
                  <a:srgbClr val="FF79C6"/>
                </a:solidFill>
                <a:latin typeface="Courier New"/>
                <a:ea typeface="Courier New"/>
                <a:cs typeface="Courier New"/>
                <a:sym typeface="Courier New"/>
              </a:rPr>
              <a:t>const</a:t>
            </a:r>
            <a:r>
              <a:rPr lang="es" sz="1700">
                <a:solidFill>
                  <a:srgbClr val="F8F8F2"/>
                </a:solidFill>
                <a:latin typeface="Courier New"/>
                <a:ea typeface="Courier New"/>
                <a:cs typeface="Courier New"/>
                <a:sym typeface="Courier New"/>
              </a:rPr>
              <a:t> </a:t>
            </a:r>
            <a:r>
              <a:rPr lang="es" sz="1700">
                <a:solidFill>
                  <a:srgbClr val="BD93F9"/>
                </a:solidFill>
                <a:latin typeface="Courier New"/>
                <a:ea typeface="Courier New"/>
                <a:cs typeface="Courier New"/>
                <a:sym typeface="Courier New"/>
              </a:rPr>
              <a:t>miArray</a:t>
            </a:r>
            <a:r>
              <a:rPr lang="es" sz="1700">
                <a:solidFill>
                  <a:srgbClr val="F8F8F2"/>
                </a:solidFill>
                <a:latin typeface="Courier New"/>
                <a:ea typeface="Courier New"/>
                <a:cs typeface="Courier New"/>
                <a:sym typeface="Courier New"/>
              </a:rPr>
              <a:t> </a:t>
            </a:r>
            <a:r>
              <a:rPr lang="es" sz="1700">
                <a:solidFill>
                  <a:srgbClr val="FF79C6"/>
                </a:solidFill>
                <a:latin typeface="Courier New"/>
                <a:ea typeface="Courier New"/>
                <a:cs typeface="Courier New"/>
                <a:sym typeface="Courier New"/>
              </a:rPr>
              <a:t>=</a:t>
            </a:r>
            <a:r>
              <a:rPr lang="es" sz="1700">
                <a:solidFill>
                  <a:srgbClr val="F8F8F2"/>
                </a:solidFill>
                <a:latin typeface="Courier New"/>
                <a:ea typeface="Courier New"/>
                <a:cs typeface="Courier New"/>
                <a:sym typeface="Courier New"/>
              </a:rPr>
              <a:t> [</a:t>
            </a:r>
            <a:r>
              <a:rPr lang="es" sz="1700">
                <a:solidFill>
                  <a:srgbClr val="E9F284"/>
                </a:solidFill>
                <a:latin typeface="Courier New"/>
                <a:ea typeface="Courier New"/>
                <a:cs typeface="Courier New"/>
                <a:sym typeface="Courier New"/>
              </a:rPr>
              <a:t>"</a:t>
            </a:r>
            <a:r>
              <a:rPr lang="es" sz="1700">
                <a:solidFill>
                  <a:srgbClr val="F1FA8C"/>
                </a:solidFill>
                <a:latin typeface="Courier New"/>
                <a:ea typeface="Courier New"/>
                <a:cs typeface="Courier New"/>
                <a:sym typeface="Courier New"/>
              </a:rPr>
              <a:t>marca</a:t>
            </a:r>
            <a:r>
              <a:rPr lang="es" sz="1700">
                <a:solidFill>
                  <a:srgbClr val="E9F284"/>
                </a:solidFill>
                <a:latin typeface="Courier New"/>
                <a:ea typeface="Courier New"/>
                <a:cs typeface="Courier New"/>
                <a:sym typeface="Courier New"/>
              </a:rPr>
              <a:t>"</a:t>
            </a:r>
            <a:r>
              <a:rPr lang="es" sz="1700">
                <a:solidFill>
                  <a:srgbClr val="F8F8F2"/>
                </a:solidFill>
                <a:latin typeface="Courier New"/>
                <a:ea typeface="Courier New"/>
                <a:cs typeface="Courier New"/>
                <a:sym typeface="Courier New"/>
              </a:rPr>
              <a:t>, </a:t>
            </a:r>
            <a:r>
              <a:rPr lang="es" sz="1700">
                <a:solidFill>
                  <a:srgbClr val="BD93F9"/>
                </a:solidFill>
                <a:latin typeface="Courier New"/>
                <a:ea typeface="Courier New"/>
                <a:cs typeface="Courier New"/>
                <a:sym typeface="Courier New"/>
              </a:rPr>
              <a:t>3</a:t>
            </a:r>
            <a:r>
              <a:rPr lang="es" sz="1700">
                <a:solidFill>
                  <a:srgbClr val="F8F8F2"/>
                </a:solidFill>
                <a:latin typeface="Courier New"/>
                <a:ea typeface="Courier New"/>
                <a:cs typeface="Courier New"/>
                <a:sym typeface="Courier New"/>
              </a:rPr>
              <a:t>, </a:t>
            </a:r>
            <a:r>
              <a:rPr lang="es" sz="1700">
                <a:solidFill>
                  <a:srgbClr val="E9F284"/>
                </a:solidFill>
                <a:latin typeface="Courier New"/>
                <a:ea typeface="Courier New"/>
                <a:cs typeface="Courier New"/>
                <a:sym typeface="Courier New"/>
              </a:rPr>
              <a:t>"</a:t>
            </a:r>
            <a:r>
              <a:rPr lang="es" sz="1700">
                <a:solidFill>
                  <a:srgbClr val="F1FA8C"/>
                </a:solidFill>
                <a:latin typeface="Courier New"/>
                <a:ea typeface="Courier New"/>
                <a:cs typeface="Courier New"/>
                <a:sym typeface="Courier New"/>
              </a:rPr>
              <a:t>palabra</a:t>
            </a:r>
            <a:r>
              <a:rPr lang="es" sz="1700">
                <a:solidFill>
                  <a:srgbClr val="E9F284"/>
                </a:solidFill>
                <a:latin typeface="Courier New"/>
                <a:ea typeface="Courier New"/>
                <a:cs typeface="Courier New"/>
                <a:sym typeface="Courier New"/>
              </a:rPr>
              <a:t>"</a:t>
            </a:r>
            <a:r>
              <a:rPr lang="es" sz="1700">
                <a:solidFill>
                  <a:srgbClr val="F8F8F2"/>
                </a:solidFill>
                <a:latin typeface="Courier New"/>
                <a:ea typeface="Courier New"/>
                <a:cs typeface="Courier New"/>
                <a:sym typeface="Courier New"/>
              </a:rPr>
              <a:t>]</a:t>
            </a:r>
            <a:endParaRPr sz="1700">
              <a:solidFill>
                <a:srgbClr val="6272A4"/>
              </a:solidFill>
              <a:latin typeface="Courier New"/>
              <a:ea typeface="Courier New"/>
              <a:cs typeface="Courier New"/>
              <a:sym typeface="Courier New"/>
            </a:endParaRPr>
          </a:p>
          <a:p>
            <a:pPr marL="0" lvl="0" indent="0" algn="just" rtl="0">
              <a:lnSpc>
                <a:spcPct val="135714"/>
              </a:lnSpc>
              <a:spcBef>
                <a:spcPts val="0"/>
              </a:spcBef>
              <a:spcAft>
                <a:spcPts val="0"/>
              </a:spcAft>
              <a:buClr>
                <a:srgbClr val="000000"/>
              </a:buClr>
              <a:buSzPts val="1100"/>
              <a:buFont typeface="Arial"/>
              <a:buNone/>
            </a:pPr>
            <a:endParaRPr sz="1700">
              <a:solidFill>
                <a:srgbClr val="6272A4"/>
              </a:solidFill>
              <a:latin typeface="Courier New"/>
              <a:ea typeface="Courier New"/>
              <a:cs typeface="Courier New"/>
              <a:sym typeface="Courier New"/>
            </a:endParaRPr>
          </a:p>
          <a:p>
            <a:pPr marL="0" lvl="0" indent="0" algn="just" rtl="0">
              <a:lnSpc>
                <a:spcPct val="135714"/>
              </a:lnSpc>
              <a:spcBef>
                <a:spcPts val="0"/>
              </a:spcBef>
              <a:spcAft>
                <a:spcPts val="0"/>
              </a:spcAft>
              <a:buClr>
                <a:srgbClr val="000000"/>
              </a:buClr>
              <a:buSzPts val="1100"/>
              <a:buFont typeface="Arial"/>
              <a:buNone/>
            </a:pPr>
            <a:r>
              <a:rPr lang="es" sz="1700">
                <a:solidFill>
                  <a:srgbClr val="BD93F9"/>
                </a:solidFill>
                <a:latin typeface="Courier New"/>
                <a:ea typeface="Courier New"/>
                <a:cs typeface="Courier New"/>
                <a:sym typeface="Courier New"/>
              </a:rPr>
              <a:t>miArray</a:t>
            </a:r>
            <a:r>
              <a:rPr lang="es" sz="1700">
                <a:solidFill>
                  <a:srgbClr val="F8F8F2"/>
                </a:solidFill>
                <a:latin typeface="Courier New"/>
                <a:ea typeface="Courier New"/>
                <a:cs typeface="Courier New"/>
                <a:sym typeface="Courier New"/>
              </a:rPr>
              <a:t>.</a:t>
            </a:r>
            <a:r>
              <a:rPr lang="es" sz="1700">
                <a:solidFill>
                  <a:srgbClr val="50FA7B"/>
                </a:solidFill>
                <a:latin typeface="Courier New"/>
                <a:ea typeface="Courier New"/>
                <a:cs typeface="Courier New"/>
                <a:sym typeface="Courier New"/>
              </a:rPr>
              <a:t>unshift</a:t>
            </a:r>
            <a:r>
              <a:rPr lang="es" sz="1700">
                <a:solidFill>
                  <a:srgbClr val="F8F8F2"/>
                </a:solidFill>
                <a:latin typeface="Courier New"/>
                <a:ea typeface="Courier New"/>
                <a:cs typeface="Courier New"/>
                <a:sym typeface="Courier New"/>
              </a:rPr>
              <a:t>(</a:t>
            </a:r>
            <a:r>
              <a:rPr lang="es" sz="1700">
                <a:solidFill>
                  <a:srgbClr val="E9F284"/>
                </a:solidFill>
                <a:latin typeface="Courier New"/>
                <a:ea typeface="Courier New"/>
                <a:cs typeface="Courier New"/>
                <a:sym typeface="Courier New"/>
              </a:rPr>
              <a:t>'</a:t>
            </a:r>
            <a:r>
              <a:rPr lang="es" sz="1700">
                <a:solidFill>
                  <a:srgbClr val="F1FA8C"/>
                </a:solidFill>
                <a:latin typeface="Courier New"/>
                <a:ea typeface="Courier New"/>
                <a:cs typeface="Courier New"/>
                <a:sym typeface="Courier New"/>
              </a:rPr>
              <a:t>otro elemento</a:t>
            </a:r>
            <a:r>
              <a:rPr lang="es" sz="1700">
                <a:solidFill>
                  <a:srgbClr val="E9F284"/>
                </a:solidFill>
                <a:latin typeface="Courier New"/>
                <a:ea typeface="Courier New"/>
                <a:cs typeface="Courier New"/>
                <a:sym typeface="Courier New"/>
              </a:rPr>
              <a:t>'</a:t>
            </a:r>
            <a:r>
              <a:rPr lang="es" sz="1700">
                <a:solidFill>
                  <a:srgbClr val="F8F8F2"/>
                </a:solidFill>
                <a:latin typeface="Courier New"/>
                <a:ea typeface="Courier New"/>
                <a:cs typeface="Courier New"/>
                <a:sym typeface="Courier New"/>
              </a:rPr>
              <a:t>)</a:t>
            </a:r>
            <a:endParaRPr sz="1700">
              <a:solidFill>
                <a:srgbClr val="6272A4"/>
              </a:solidFill>
              <a:latin typeface="Courier New"/>
              <a:ea typeface="Courier New"/>
              <a:cs typeface="Courier New"/>
              <a:sym typeface="Courier New"/>
            </a:endParaRPr>
          </a:p>
          <a:p>
            <a:pPr marL="0" lvl="0" indent="0" algn="just" rtl="0">
              <a:lnSpc>
                <a:spcPct val="135714"/>
              </a:lnSpc>
              <a:spcBef>
                <a:spcPts val="0"/>
              </a:spcBef>
              <a:spcAft>
                <a:spcPts val="0"/>
              </a:spcAft>
              <a:buClr>
                <a:srgbClr val="000000"/>
              </a:buClr>
              <a:buSzPts val="1100"/>
              <a:buFont typeface="Arial"/>
              <a:buNone/>
            </a:pPr>
            <a:endParaRPr sz="1700">
              <a:solidFill>
                <a:srgbClr val="6272A4"/>
              </a:solidFill>
              <a:latin typeface="Courier New"/>
              <a:ea typeface="Courier New"/>
              <a:cs typeface="Courier New"/>
              <a:sym typeface="Courier New"/>
            </a:endParaRPr>
          </a:p>
          <a:p>
            <a:pPr marL="0" lvl="0" indent="0" algn="just" rtl="0">
              <a:lnSpc>
                <a:spcPct val="135714"/>
              </a:lnSpc>
              <a:spcBef>
                <a:spcPts val="0"/>
              </a:spcBef>
              <a:spcAft>
                <a:spcPts val="0"/>
              </a:spcAft>
              <a:buClr>
                <a:srgbClr val="000000"/>
              </a:buClr>
              <a:buSzPts val="1100"/>
              <a:buFont typeface="Arial"/>
              <a:buNone/>
            </a:pPr>
            <a:r>
              <a:rPr lang="es" sz="1700">
                <a:solidFill>
                  <a:srgbClr val="BD93F9"/>
                </a:solidFill>
                <a:latin typeface="Courier New"/>
                <a:ea typeface="Courier New"/>
                <a:cs typeface="Courier New"/>
                <a:sym typeface="Courier New"/>
              </a:rPr>
              <a:t>console</a:t>
            </a:r>
            <a:r>
              <a:rPr lang="es" sz="1700">
                <a:solidFill>
                  <a:srgbClr val="F8F8F2"/>
                </a:solidFill>
                <a:latin typeface="Courier New"/>
                <a:ea typeface="Courier New"/>
                <a:cs typeface="Courier New"/>
                <a:sym typeface="Courier New"/>
              </a:rPr>
              <a:t>.</a:t>
            </a:r>
            <a:r>
              <a:rPr lang="es" sz="1700">
                <a:solidFill>
                  <a:srgbClr val="50FA7B"/>
                </a:solidFill>
                <a:latin typeface="Courier New"/>
                <a:ea typeface="Courier New"/>
                <a:cs typeface="Courier New"/>
                <a:sym typeface="Courier New"/>
              </a:rPr>
              <a:t>log</a:t>
            </a:r>
            <a:r>
              <a:rPr lang="es" sz="1700">
                <a:solidFill>
                  <a:srgbClr val="F8F8F2"/>
                </a:solidFill>
                <a:latin typeface="Courier New"/>
                <a:ea typeface="Courier New"/>
                <a:cs typeface="Courier New"/>
                <a:sym typeface="Courier New"/>
              </a:rPr>
              <a:t>(</a:t>
            </a:r>
            <a:r>
              <a:rPr lang="es" sz="1700">
                <a:solidFill>
                  <a:srgbClr val="BD93F9"/>
                </a:solidFill>
                <a:latin typeface="Courier New"/>
                <a:ea typeface="Courier New"/>
                <a:cs typeface="Courier New"/>
                <a:sym typeface="Courier New"/>
              </a:rPr>
              <a:t>miArray</a:t>
            </a:r>
            <a:r>
              <a:rPr lang="es" sz="1700">
                <a:solidFill>
                  <a:srgbClr val="F8F8F2"/>
                </a:solidFill>
                <a:latin typeface="Courier New"/>
                <a:ea typeface="Courier New"/>
                <a:cs typeface="Courier New"/>
                <a:sym typeface="Courier New"/>
              </a:rPr>
              <a:t>)</a:t>
            </a:r>
            <a:endParaRPr sz="1700">
              <a:solidFill>
                <a:srgbClr val="F8F8F2"/>
              </a:solidFill>
              <a:latin typeface="Courier New"/>
              <a:ea typeface="Courier New"/>
              <a:cs typeface="Courier New"/>
              <a:sym typeface="Courier New"/>
            </a:endParaRPr>
          </a:p>
          <a:p>
            <a:pPr marL="0" lvl="0" indent="0" algn="l" rtl="0">
              <a:spcBef>
                <a:spcPts val="0"/>
              </a:spcBef>
              <a:spcAft>
                <a:spcPts val="0"/>
              </a:spcAft>
              <a:buClr>
                <a:srgbClr val="000000"/>
              </a:buClr>
              <a:buSzPts val="1100"/>
              <a:buFont typeface="Arial"/>
              <a:buNone/>
            </a:pPr>
            <a:r>
              <a:rPr lang="es" sz="1700">
                <a:solidFill>
                  <a:srgbClr val="6272A4"/>
                </a:solidFill>
                <a:latin typeface="Courier New"/>
                <a:ea typeface="Courier New"/>
                <a:cs typeface="Courier New"/>
                <a:sym typeface="Courier New"/>
              </a:rPr>
              <a:t>//[“otro elemento”, "marca", 3, "palabra"]</a:t>
            </a:r>
            <a:endParaRPr sz="2100">
              <a:solidFill>
                <a:srgbClr val="FF79C6"/>
              </a:solidFill>
              <a:latin typeface="Courier New"/>
              <a:ea typeface="Courier New"/>
              <a:cs typeface="Courier New"/>
              <a:sym typeface="Courier New"/>
            </a:endParaRPr>
          </a:p>
          <a:p>
            <a:pPr marL="0" lvl="0" indent="0" algn="l" rtl="0">
              <a:lnSpc>
                <a:spcPct val="150000"/>
              </a:lnSpc>
              <a:spcBef>
                <a:spcPts val="0"/>
              </a:spcBef>
              <a:spcAft>
                <a:spcPts val="0"/>
              </a:spcAft>
              <a:buNone/>
            </a:pPr>
            <a:endParaRPr sz="1500">
              <a:solidFill>
                <a:srgbClr val="FFFFFF"/>
              </a:solidFill>
              <a:latin typeface="Courier New"/>
              <a:ea typeface="Courier New"/>
              <a:cs typeface="Courier New"/>
              <a:sym typeface="Courier New"/>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31"/>
          <p:cNvSpPr txBox="1"/>
          <p:nvPr/>
        </p:nvSpPr>
        <p:spPr>
          <a:xfrm>
            <a:off x="475650" y="468275"/>
            <a:ext cx="8193000" cy="7389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4000" b="1">
                <a:solidFill>
                  <a:schemeClr val="dk1"/>
                </a:solidFill>
                <a:latin typeface="DM Sans"/>
                <a:ea typeface="DM Sans"/>
                <a:cs typeface="DM Sans"/>
                <a:sym typeface="DM Sans"/>
              </a:rPr>
              <a:t>Quitar elementos</a:t>
            </a:r>
            <a:endParaRPr sz="4000" b="1">
              <a:solidFill>
                <a:schemeClr val="dk1"/>
              </a:solidFill>
              <a:latin typeface="DM Sans"/>
              <a:ea typeface="DM Sans"/>
              <a:cs typeface="DM Sans"/>
              <a:sym typeface="DM Sans"/>
            </a:endParaRPr>
          </a:p>
        </p:txBody>
      </p:sp>
      <p:sp>
        <p:nvSpPr>
          <p:cNvPr id="204" name="Google Shape;204;p31"/>
          <p:cNvSpPr txBox="1"/>
          <p:nvPr/>
        </p:nvSpPr>
        <p:spPr>
          <a:xfrm>
            <a:off x="475650" y="1281700"/>
            <a:ext cx="8193000" cy="1015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50">
                <a:latin typeface="DM Sans"/>
                <a:ea typeface="DM Sans"/>
                <a:cs typeface="DM Sans"/>
                <a:sym typeface="DM Sans"/>
              </a:rPr>
              <a:t>De forma inversa, existen métodos para eliminar elementos del array.</a:t>
            </a:r>
            <a:endParaRPr sz="1350">
              <a:latin typeface="DM Sans"/>
              <a:ea typeface="DM Sans"/>
              <a:cs typeface="DM Sans"/>
              <a:sym typeface="DM Sans"/>
            </a:endParaRPr>
          </a:p>
          <a:p>
            <a:pPr marL="0" lvl="0" indent="0" algn="l" rtl="0">
              <a:spcBef>
                <a:spcPts val="0"/>
              </a:spcBef>
              <a:spcAft>
                <a:spcPts val="0"/>
              </a:spcAft>
              <a:buNone/>
            </a:pPr>
            <a:endParaRPr sz="1350">
              <a:latin typeface="DM Sans"/>
              <a:ea typeface="DM Sans"/>
              <a:cs typeface="DM Sans"/>
              <a:sym typeface="DM Sans"/>
            </a:endParaRPr>
          </a:p>
          <a:p>
            <a:pPr marL="0" marR="1534699" lvl="0" indent="0" algn="l" rtl="0">
              <a:spcBef>
                <a:spcPts val="0"/>
              </a:spcBef>
              <a:spcAft>
                <a:spcPts val="0"/>
              </a:spcAft>
              <a:buNone/>
            </a:pPr>
            <a:r>
              <a:rPr lang="es" sz="1350">
                <a:latin typeface="DM Sans"/>
                <a:ea typeface="DM Sans"/>
                <a:cs typeface="DM Sans"/>
                <a:sym typeface="DM Sans"/>
              </a:rPr>
              <a:t>Si queremos eliminar </a:t>
            </a:r>
            <a:r>
              <a:rPr lang="es" sz="1350">
                <a:highlight>
                  <a:schemeClr val="accent4"/>
                </a:highlight>
                <a:latin typeface="DM Sans"/>
                <a:ea typeface="DM Sans"/>
                <a:cs typeface="DM Sans"/>
                <a:sym typeface="DM Sans"/>
              </a:rPr>
              <a:t>el primer elemento del array</a:t>
            </a:r>
            <a:r>
              <a:rPr lang="es" sz="1350">
                <a:latin typeface="DM Sans"/>
                <a:ea typeface="DM Sans"/>
                <a:cs typeface="DM Sans"/>
                <a:sym typeface="DM Sans"/>
              </a:rPr>
              <a:t> utilizamos el </a:t>
            </a:r>
            <a:r>
              <a:rPr lang="es" sz="1350" b="1">
                <a:latin typeface="DM Sans"/>
                <a:ea typeface="DM Sans"/>
                <a:cs typeface="DM Sans"/>
                <a:sym typeface="DM Sans"/>
              </a:rPr>
              <a:t>método shift();</a:t>
            </a:r>
            <a:r>
              <a:rPr lang="es" sz="1350">
                <a:latin typeface="DM Sans"/>
                <a:ea typeface="DM Sans"/>
                <a:cs typeface="DM Sans"/>
                <a:sym typeface="DM Sans"/>
              </a:rPr>
              <a:t> y si queremos eliminar </a:t>
            </a:r>
            <a:r>
              <a:rPr lang="es" sz="1350">
                <a:highlight>
                  <a:schemeClr val="accent4"/>
                </a:highlight>
                <a:latin typeface="DM Sans"/>
                <a:ea typeface="DM Sans"/>
                <a:cs typeface="DM Sans"/>
                <a:sym typeface="DM Sans"/>
              </a:rPr>
              <a:t>el último elemento</a:t>
            </a:r>
            <a:r>
              <a:rPr lang="es" sz="1350">
                <a:latin typeface="DM Sans"/>
                <a:ea typeface="DM Sans"/>
                <a:cs typeface="DM Sans"/>
                <a:sym typeface="DM Sans"/>
              </a:rPr>
              <a:t>, el </a:t>
            </a:r>
            <a:r>
              <a:rPr lang="es" sz="1350" b="1">
                <a:latin typeface="DM Sans"/>
                <a:ea typeface="DM Sans"/>
                <a:cs typeface="DM Sans"/>
                <a:sym typeface="DM Sans"/>
              </a:rPr>
              <a:t>método pop()</a:t>
            </a:r>
            <a:r>
              <a:rPr lang="es" sz="1350">
                <a:latin typeface="DM Sans"/>
                <a:ea typeface="DM Sans"/>
                <a:cs typeface="DM Sans"/>
                <a:sym typeface="DM Sans"/>
              </a:rPr>
              <a:t>.</a:t>
            </a:r>
            <a:endParaRPr sz="1350">
              <a:latin typeface="DM Sans"/>
              <a:ea typeface="DM Sans"/>
              <a:cs typeface="DM Sans"/>
              <a:sym typeface="DM Sans"/>
            </a:endParaRPr>
          </a:p>
        </p:txBody>
      </p:sp>
      <p:pic>
        <p:nvPicPr>
          <p:cNvPr id="205" name="Google Shape;205;p31"/>
          <p:cNvPicPr preferRelativeResize="0"/>
          <p:nvPr/>
        </p:nvPicPr>
        <p:blipFill>
          <a:blip r:embed="rId3">
            <a:alphaModFix/>
          </a:blip>
          <a:stretch>
            <a:fillRect/>
          </a:stretch>
        </p:blipFill>
        <p:spPr>
          <a:xfrm>
            <a:off x="2597298" y="2372025"/>
            <a:ext cx="3949402" cy="22195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32"/>
          <p:cNvSpPr txBox="1"/>
          <p:nvPr/>
        </p:nvSpPr>
        <p:spPr>
          <a:xfrm>
            <a:off x="475500" y="419200"/>
            <a:ext cx="8193000" cy="6696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3500" b="1">
                <a:solidFill>
                  <a:schemeClr val="dk1"/>
                </a:solidFill>
                <a:latin typeface="DM Sans"/>
                <a:ea typeface="DM Sans"/>
                <a:cs typeface="DM Sans"/>
                <a:sym typeface="DM Sans"/>
              </a:rPr>
              <a:t>POP y SHIFT</a:t>
            </a:r>
            <a:endParaRPr sz="3500" b="1">
              <a:solidFill>
                <a:schemeClr val="dk1"/>
              </a:solidFill>
              <a:latin typeface="DM Sans"/>
              <a:ea typeface="DM Sans"/>
              <a:cs typeface="DM Sans"/>
              <a:sym typeface="DM Sans"/>
            </a:endParaRPr>
          </a:p>
        </p:txBody>
      </p:sp>
      <p:sp>
        <p:nvSpPr>
          <p:cNvPr id="211" name="Google Shape;211;p32"/>
          <p:cNvSpPr txBox="1"/>
          <p:nvPr/>
        </p:nvSpPr>
        <p:spPr>
          <a:xfrm>
            <a:off x="475500" y="1361925"/>
            <a:ext cx="8193000" cy="2955000"/>
          </a:xfrm>
          <a:prstGeom prst="rect">
            <a:avLst/>
          </a:prstGeom>
          <a:solidFill>
            <a:srgbClr val="000000"/>
          </a:solidFill>
          <a:ln>
            <a:noFill/>
          </a:ln>
        </p:spPr>
        <p:txBody>
          <a:bodyPr spcFirstLastPara="1" wrap="square" lIns="180000" tIns="180000" rIns="180000" bIns="180000" anchor="t" anchorCtr="0">
            <a:noAutofit/>
          </a:bodyPr>
          <a:lstStyle/>
          <a:p>
            <a:pPr marL="0" lvl="0" indent="0" algn="just" rtl="0">
              <a:lnSpc>
                <a:spcPct val="135714"/>
              </a:lnSpc>
              <a:spcBef>
                <a:spcPts val="0"/>
              </a:spcBef>
              <a:spcAft>
                <a:spcPts val="0"/>
              </a:spcAft>
              <a:buClr>
                <a:srgbClr val="000000"/>
              </a:buClr>
              <a:buSzPts val="1100"/>
              <a:buFont typeface="Arial"/>
              <a:buNone/>
            </a:pPr>
            <a:r>
              <a:rPr lang="es" sz="1700" dirty="0">
                <a:solidFill>
                  <a:srgbClr val="FF79C6"/>
                </a:solidFill>
                <a:latin typeface="Courier New"/>
                <a:ea typeface="Courier New"/>
                <a:cs typeface="Courier New"/>
                <a:sym typeface="Courier New"/>
              </a:rPr>
              <a:t>const</a:t>
            </a:r>
            <a:r>
              <a:rPr lang="es" sz="1700" dirty="0">
                <a:solidFill>
                  <a:srgbClr val="F8F8F2"/>
                </a:solidFill>
                <a:latin typeface="Courier New"/>
                <a:ea typeface="Courier New"/>
                <a:cs typeface="Courier New"/>
                <a:sym typeface="Courier New"/>
              </a:rPr>
              <a:t> </a:t>
            </a:r>
            <a:r>
              <a:rPr lang="es" sz="1700" dirty="0">
                <a:solidFill>
                  <a:srgbClr val="BD93F9"/>
                </a:solidFill>
                <a:latin typeface="Courier New"/>
                <a:ea typeface="Courier New"/>
                <a:cs typeface="Courier New"/>
                <a:sym typeface="Courier New"/>
              </a:rPr>
              <a:t>nombres </a:t>
            </a:r>
            <a:r>
              <a:rPr lang="es" sz="1700" dirty="0">
                <a:solidFill>
                  <a:srgbClr val="FF79C6"/>
                </a:solidFill>
                <a:latin typeface="Courier New"/>
                <a:ea typeface="Courier New"/>
                <a:cs typeface="Courier New"/>
                <a:sym typeface="Courier New"/>
              </a:rPr>
              <a:t>=</a:t>
            </a:r>
            <a:r>
              <a:rPr lang="es" sz="1700" dirty="0">
                <a:solidFill>
                  <a:srgbClr val="F8F8F2"/>
                </a:solidFill>
                <a:latin typeface="Courier New"/>
                <a:ea typeface="Courier New"/>
                <a:cs typeface="Courier New"/>
                <a:sym typeface="Courier New"/>
              </a:rPr>
              <a:t> [</a:t>
            </a:r>
            <a:r>
              <a:rPr lang="es" sz="1700" dirty="0">
                <a:solidFill>
                  <a:srgbClr val="E9F284"/>
                </a:solidFill>
                <a:latin typeface="Courier New"/>
                <a:ea typeface="Courier New"/>
                <a:cs typeface="Courier New"/>
                <a:sym typeface="Courier New"/>
              </a:rPr>
              <a:t>"</a:t>
            </a:r>
            <a:r>
              <a:rPr lang="es" sz="1700" dirty="0">
                <a:solidFill>
                  <a:srgbClr val="F1FA8C"/>
                </a:solidFill>
                <a:latin typeface="Courier New"/>
                <a:ea typeface="Courier New"/>
                <a:cs typeface="Courier New"/>
                <a:sym typeface="Courier New"/>
              </a:rPr>
              <a:t>Luis</a:t>
            </a:r>
            <a:r>
              <a:rPr lang="es" sz="1700" dirty="0">
                <a:solidFill>
                  <a:srgbClr val="E9F284"/>
                </a:solidFill>
                <a:latin typeface="Courier New"/>
                <a:ea typeface="Courier New"/>
                <a:cs typeface="Courier New"/>
                <a:sym typeface="Courier New"/>
              </a:rPr>
              <a:t>"</a:t>
            </a:r>
            <a:r>
              <a:rPr lang="es" sz="1700" dirty="0">
                <a:solidFill>
                  <a:srgbClr val="F8F8F2"/>
                </a:solidFill>
                <a:latin typeface="Courier New"/>
                <a:ea typeface="Courier New"/>
                <a:cs typeface="Courier New"/>
                <a:sym typeface="Courier New"/>
              </a:rPr>
              <a:t>, </a:t>
            </a:r>
            <a:r>
              <a:rPr lang="es" sz="1700" dirty="0">
                <a:solidFill>
                  <a:srgbClr val="E9F284"/>
                </a:solidFill>
                <a:latin typeface="Courier New"/>
                <a:ea typeface="Courier New"/>
                <a:cs typeface="Courier New"/>
                <a:sym typeface="Courier New"/>
              </a:rPr>
              <a:t>"</a:t>
            </a:r>
            <a:r>
              <a:rPr lang="es" sz="1700" dirty="0">
                <a:solidFill>
                  <a:srgbClr val="F1FA8C"/>
                </a:solidFill>
                <a:latin typeface="Courier New"/>
                <a:ea typeface="Courier New"/>
                <a:cs typeface="Courier New"/>
                <a:sym typeface="Courier New"/>
              </a:rPr>
              <a:t>Ana</a:t>
            </a:r>
            <a:r>
              <a:rPr lang="es" sz="1700" dirty="0">
                <a:solidFill>
                  <a:srgbClr val="E9F284"/>
                </a:solidFill>
                <a:latin typeface="Courier New"/>
                <a:ea typeface="Courier New"/>
                <a:cs typeface="Courier New"/>
                <a:sym typeface="Courier New"/>
              </a:rPr>
              <a:t>", "</a:t>
            </a:r>
            <a:r>
              <a:rPr lang="es" sz="1700" dirty="0">
                <a:solidFill>
                  <a:srgbClr val="F1FA8C"/>
                </a:solidFill>
                <a:latin typeface="Courier New"/>
                <a:ea typeface="Courier New"/>
                <a:cs typeface="Courier New"/>
                <a:sym typeface="Courier New"/>
              </a:rPr>
              <a:t>Julia</a:t>
            </a:r>
            <a:r>
              <a:rPr lang="es" sz="1700" dirty="0">
                <a:solidFill>
                  <a:srgbClr val="E9F284"/>
                </a:solidFill>
                <a:latin typeface="Courier New"/>
                <a:ea typeface="Courier New"/>
                <a:cs typeface="Courier New"/>
                <a:sym typeface="Courier New"/>
              </a:rPr>
              <a:t>", “Juan”</a:t>
            </a:r>
            <a:r>
              <a:rPr lang="es" sz="1700" dirty="0">
                <a:solidFill>
                  <a:srgbClr val="F8F8F2"/>
                </a:solidFill>
                <a:latin typeface="Courier New"/>
                <a:ea typeface="Courier New"/>
                <a:cs typeface="Courier New"/>
                <a:sym typeface="Courier New"/>
              </a:rPr>
              <a:t>]</a:t>
            </a:r>
            <a:endParaRPr sz="1700" dirty="0">
              <a:solidFill>
                <a:srgbClr val="F8F8F2"/>
              </a:solidFill>
              <a:latin typeface="Courier New"/>
              <a:ea typeface="Courier New"/>
              <a:cs typeface="Courier New"/>
              <a:sym typeface="Courier New"/>
            </a:endParaRPr>
          </a:p>
          <a:p>
            <a:pPr marL="0" lvl="0" indent="0" algn="just" rtl="0">
              <a:lnSpc>
                <a:spcPct val="135714"/>
              </a:lnSpc>
              <a:spcBef>
                <a:spcPts val="0"/>
              </a:spcBef>
              <a:spcAft>
                <a:spcPts val="0"/>
              </a:spcAft>
              <a:buClr>
                <a:srgbClr val="000000"/>
              </a:buClr>
              <a:buSzPts val="1100"/>
              <a:buFont typeface="Arial"/>
              <a:buNone/>
            </a:pPr>
            <a:endParaRPr sz="1700" dirty="0">
              <a:solidFill>
                <a:srgbClr val="F8F8F2"/>
              </a:solidFill>
              <a:latin typeface="Courier New"/>
              <a:ea typeface="Courier New"/>
              <a:cs typeface="Courier New"/>
              <a:sym typeface="Courier New"/>
            </a:endParaRPr>
          </a:p>
          <a:p>
            <a:pPr marL="0" lvl="0" indent="0" algn="just" rtl="0">
              <a:lnSpc>
                <a:spcPct val="135714"/>
              </a:lnSpc>
              <a:spcBef>
                <a:spcPts val="0"/>
              </a:spcBef>
              <a:spcAft>
                <a:spcPts val="0"/>
              </a:spcAft>
              <a:buClr>
                <a:srgbClr val="000000"/>
              </a:buClr>
              <a:buSzPts val="1100"/>
              <a:buFont typeface="Arial"/>
              <a:buNone/>
            </a:pPr>
            <a:r>
              <a:rPr lang="es" sz="1700" dirty="0">
                <a:solidFill>
                  <a:srgbClr val="BD93F9"/>
                </a:solidFill>
                <a:latin typeface="Courier New"/>
                <a:ea typeface="Courier New"/>
                <a:cs typeface="Courier New"/>
                <a:sym typeface="Courier New"/>
              </a:rPr>
              <a:t>nombres</a:t>
            </a:r>
            <a:r>
              <a:rPr lang="es" sz="1700" dirty="0">
                <a:solidFill>
                  <a:srgbClr val="F8F8F2"/>
                </a:solidFill>
                <a:latin typeface="Courier New"/>
                <a:ea typeface="Courier New"/>
                <a:cs typeface="Courier New"/>
                <a:sym typeface="Courier New"/>
              </a:rPr>
              <a:t>.</a:t>
            </a:r>
            <a:r>
              <a:rPr lang="es" sz="1700" dirty="0">
                <a:solidFill>
                  <a:srgbClr val="50FA7B"/>
                </a:solidFill>
                <a:latin typeface="Courier New"/>
                <a:ea typeface="Courier New"/>
                <a:cs typeface="Courier New"/>
                <a:sym typeface="Courier New"/>
              </a:rPr>
              <a:t>pop</a:t>
            </a:r>
            <a:r>
              <a:rPr lang="es" sz="1700" dirty="0">
                <a:solidFill>
                  <a:srgbClr val="F8F8F2"/>
                </a:solidFill>
                <a:latin typeface="Courier New"/>
                <a:ea typeface="Courier New"/>
                <a:cs typeface="Courier New"/>
                <a:sym typeface="Courier New"/>
              </a:rPr>
              <a:t>()</a:t>
            </a:r>
            <a:endParaRPr sz="1700" dirty="0">
              <a:solidFill>
                <a:srgbClr val="F8F8F2"/>
              </a:solidFill>
              <a:latin typeface="Courier New"/>
              <a:ea typeface="Courier New"/>
              <a:cs typeface="Courier New"/>
              <a:sym typeface="Courier New"/>
            </a:endParaRPr>
          </a:p>
          <a:p>
            <a:pPr marL="0" lvl="0" indent="0" algn="just" rtl="0">
              <a:lnSpc>
                <a:spcPct val="135714"/>
              </a:lnSpc>
              <a:spcBef>
                <a:spcPts val="0"/>
              </a:spcBef>
              <a:spcAft>
                <a:spcPts val="0"/>
              </a:spcAft>
              <a:buClr>
                <a:srgbClr val="000000"/>
              </a:buClr>
              <a:buSzPts val="1100"/>
              <a:buFont typeface="Arial"/>
              <a:buNone/>
            </a:pPr>
            <a:r>
              <a:rPr lang="es" sz="1700" dirty="0">
                <a:solidFill>
                  <a:srgbClr val="BD93F9"/>
                </a:solidFill>
                <a:latin typeface="Courier New"/>
                <a:ea typeface="Courier New"/>
                <a:cs typeface="Courier New"/>
                <a:sym typeface="Courier New"/>
              </a:rPr>
              <a:t>console</a:t>
            </a:r>
            <a:r>
              <a:rPr lang="es" sz="1700" dirty="0">
                <a:solidFill>
                  <a:srgbClr val="F8F8F2"/>
                </a:solidFill>
                <a:latin typeface="Courier New"/>
                <a:ea typeface="Courier New"/>
                <a:cs typeface="Courier New"/>
                <a:sym typeface="Courier New"/>
              </a:rPr>
              <a:t>.</a:t>
            </a:r>
            <a:r>
              <a:rPr lang="es" sz="1700" dirty="0">
                <a:solidFill>
                  <a:srgbClr val="50FA7B"/>
                </a:solidFill>
                <a:latin typeface="Courier New"/>
                <a:ea typeface="Courier New"/>
                <a:cs typeface="Courier New"/>
                <a:sym typeface="Courier New"/>
              </a:rPr>
              <a:t>log</a:t>
            </a:r>
            <a:r>
              <a:rPr lang="es" sz="1700" dirty="0">
                <a:solidFill>
                  <a:srgbClr val="F8F8F2"/>
                </a:solidFill>
                <a:latin typeface="Courier New"/>
                <a:ea typeface="Courier New"/>
                <a:cs typeface="Courier New"/>
                <a:sym typeface="Courier New"/>
              </a:rPr>
              <a:t>(</a:t>
            </a:r>
            <a:r>
              <a:rPr lang="es" sz="1700" dirty="0">
                <a:solidFill>
                  <a:srgbClr val="BD93F9"/>
                </a:solidFill>
                <a:latin typeface="Courier New"/>
                <a:ea typeface="Courier New"/>
                <a:cs typeface="Courier New"/>
                <a:sym typeface="Courier New"/>
              </a:rPr>
              <a:t>nombres</a:t>
            </a:r>
            <a:r>
              <a:rPr lang="es" sz="1700" dirty="0">
                <a:solidFill>
                  <a:srgbClr val="F8F8F2"/>
                </a:solidFill>
                <a:latin typeface="Courier New"/>
                <a:ea typeface="Courier New"/>
                <a:cs typeface="Courier New"/>
                <a:sym typeface="Courier New"/>
              </a:rPr>
              <a:t>) </a:t>
            </a:r>
            <a:r>
              <a:rPr lang="es" sz="1700" dirty="0">
                <a:solidFill>
                  <a:srgbClr val="6272A4"/>
                </a:solidFill>
                <a:latin typeface="Courier New"/>
                <a:ea typeface="Courier New"/>
                <a:cs typeface="Courier New"/>
                <a:sym typeface="Courier New"/>
              </a:rPr>
              <a:t>// ["Luis", "Ana", "Julia"]</a:t>
            </a:r>
            <a:endParaRPr sz="1700" dirty="0">
              <a:solidFill>
                <a:srgbClr val="6272A4"/>
              </a:solidFill>
              <a:latin typeface="Courier New"/>
              <a:ea typeface="Courier New"/>
              <a:cs typeface="Courier New"/>
              <a:sym typeface="Courier New"/>
            </a:endParaRPr>
          </a:p>
          <a:p>
            <a:pPr marL="0" lvl="0" indent="0" algn="just" rtl="0">
              <a:lnSpc>
                <a:spcPct val="135714"/>
              </a:lnSpc>
              <a:spcBef>
                <a:spcPts val="0"/>
              </a:spcBef>
              <a:spcAft>
                <a:spcPts val="0"/>
              </a:spcAft>
              <a:buClr>
                <a:srgbClr val="000000"/>
              </a:buClr>
              <a:buSzPts val="1100"/>
              <a:buFont typeface="Arial"/>
              <a:buNone/>
            </a:pPr>
            <a:endParaRPr sz="1700" dirty="0">
              <a:solidFill>
                <a:srgbClr val="6272A4"/>
              </a:solidFill>
              <a:latin typeface="Courier New"/>
              <a:ea typeface="Courier New"/>
              <a:cs typeface="Courier New"/>
              <a:sym typeface="Courier New"/>
            </a:endParaRPr>
          </a:p>
          <a:p>
            <a:pPr marL="0" lvl="0" indent="0" algn="just" rtl="0">
              <a:lnSpc>
                <a:spcPct val="135714"/>
              </a:lnSpc>
              <a:spcBef>
                <a:spcPts val="0"/>
              </a:spcBef>
              <a:spcAft>
                <a:spcPts val="0"/>
              </a:spcAft>
              <a:buClr>
                <a:srgbClr val="000000"/>
              </a:buClr>
              <a:buSzPts val="1100"/>
              <a:buFont typeface="Arial"/>
              <a:buNone/>
            </a:pPr>
            <a:r>
              <a:rPr lang="es" sz="1700" dirty="0">
                <a:solidFill>
                  <a:srgbClr val="BD93F9"/>
                </a:solidFill>
                <a:latin typeface="Courier New"/>
                <a:ea typeface="Courier New"/>
                <a:cs typeface="Courier New"/>
                <a:sym typeface="Courier New"/>
              </a:rPr>
              <a:t>nombres</a:t>
            </a:r>
            <a:r>
              <a:rPr lang="es" sz="1700" dirty="0">
                <a:solidFill>
                  <a:srgbClr val="F8F8F2"/>
                </a:solidFill>
                <a:latin typeface="Courier New"/>
                <a:ea typeface="Courier New"/>
                <a:cs typeface="Courier New"/>
                <a:sym typeface="Courier New"/>
              </a:rPr>
              <a:t>.</a:t>
            </a:r>
            <a:r>
              <a:rPr lang="es" sz="1700" dirty="0">
                <a:solidFill>
                  <a:srgbClr val="50FA7B"/>
                </a:solidFill>
                <a:latin typeface="Courier New"/>
                <a:ea typeface="Courier New"/>
                <a:cs typeface="Courier New"/>
                <a:sym typeface="Courier New"/>
              </a:rPr>
              <a:t>shift</a:t>
            </a:r>
            <a:r>
              <a:rPr lang="es" sz="1700" dirty="0">
                <a:solidFill>
                  <a:srgbClr val="F8F8F2"/>
                </a:solidFill>
                <a:latin typeface="Courier New"/>
                <a:ea typeface="Courier New"/>
                <a:cs typeface="Courier New"/>
                <a:sym typeface="Courier New"/>
              </a:rPr>
              <a:t>()</a:t>
            </a:r>
            <a:endParaRPr sz="1700" dirty="0">
              <a:solidFill>
                <a:srgbClr val="F8F8F2"/>
              </a:solidFill>
              <a:latin typeface="Courier New"/>
              <a:ea typeface="Courier New"/>
              <a:cs typeface="Courier New"/>
              <a:sym typeface="Courier New"/>
            </a:endParaRPr>
          </a:p>
          <a:p>
            <a:pPr marL="0" lvl="0" indent="0" algn="just" rtl="0">
              <a:lnSpc>
                <a:spcPct val="135714"/>
              </a:lnSpc>
              <a:spcBef>
                <a:spcPts val="0"/>
              </a:spcBef>
              <a:spcAft>
                <a:spcPts val="0"/>
              </a:spcAft>
              <a:buClr>
                <a:srgbClr val="000000"/>
              </a:buClr>
              <a:buSzPts val="1100"/>
              <a:buFont typeface="Arial"/>
              <a:buNone/>
            </a:pPr>
            <a:r>
              <a:rPr lang="es" sz="1700" dirty="0">
                <a:solidFill>
                  <a:srgbClr val="BD93F9"/>
                </a:solidFill>
                <a:latin typeface="Courier New"/>
                <a:ea typeface="Courier New"/>
                <a:cs typeface="Courier New"/>
                <a:sym typeface="Courier New"/>
              </a:rPr>
              <a:t>console</a:t>
            </a:r>
            <a:r>
              <a:rPr lang="es" sz="1700" dirty="0">
                <a:solidFill>
                  <a:srgbClr val="F8F8F2"/>
                </a:solidFill>
                <a:latin typeface="Courier New"/>
                <a:ea typeface="Courier New"/>
                <a:cs typeface="Courier New"/>
                <a:sym typeface="Courier New"/>
              </a:rPr>
              <a:t>.</a:t>
            </a:r>
            <a:r>
              <a:rPr lang="es" sz="1700" dirty="0">
                <a:solidFill>
                  <a:srgbClr val="50FA7B"/>
                </a:solidFill>
                <a:latin typeface="Courier New"/>
                <a:ea typeface="Courier New"/>
                <a:cs typeface="Courier New"/>
                <a:sym typeface="Courier New"/>
              </a:rPr>
              <a:t>log</a:t>
            </a:r>
            <a:r>
              <a:rPr lang="es" sz="1700" dirty="0">
                <a:solidFill>
                  <a:srgbClr val="F8F8F2"/>
                </a:solidFill>
                <a:latin typeface="Courier New"/>
                <a:ea typeface="Courier New"/>
                <a:cs typeface="Courier New"/>
                <a:sym typeface="Courier New"/>
              </a:rPr>
              <a:t>(</a:t>
            </a:r>
            <a:r>
              <a:rPr lang="es" sz="1700" dirty="0">
                <a:solidFill>
                  <a:srgbClr val="BD93F9"/>
                </a:solidFill>
                <a:latin typeface="Courier New"/>
                <a:ea typeface="Courier New"/>
                <a:cs typeface="Courier New"/>
                <a:sym typeface="Courier New"/>
              </a:rPr>
              <a:t>nombres</a:t>
            </a:r>
            <a:r>
              <a:rPr lang="es" sz="1700" dirty="0">
                <a:solidFill>
                  <a:srgbClr val="F8F8F2"/>
                </a:solidFill>
                <a:latin typeface="Courier New"/>
                <a:ea typeface="Courier New"/>
                <a:cs typeface="Courier New"/>
                <a:sym typeface="Courier New"/>
              </a:rPr>
              <a:t>) </a:t>
            </a:r>
            <a:r>
              <a:rPr lang="es" sz="1700" dirty="0">
                <a:solidFill>
                  <a:srgbClr val="6272A4"/>
                </a:solidFill>
                <a:latin typeface="Courier New"/>
                <a:ea typeface="Courier New"/>
                <a:cs typeface="Courier New"/>
                <a:sym typeface="Courier New"/>
              </a:rPr>
              <a:t>// ["Ana", "Julia"]</a:t>
            </a:r>
            <a:endParaRPr sz="2200" dirty="0">
              <a:solidFill>
                <a:srgbClr val="FF79C6"/>
              </a:solidFill>
              <a:latin typeface="Courier New"/>
              <a:ea typeface="Courier New"/>
              <a:cs typeface="Courier New"/>
              <a:sym typeface="Courier New"/>
            </a:endParaRPr>
          </a:p>
          <a:p>
            <a:pPr marL="0" lvl="0" indent="0" algn="l" rtl="0">
              <a:lnSpc>
                <a:spcPct val="150000"/>
              </a:lnSpc>
              <a:spcBef>
                <a:spcPts val="0"/>
              </a:spcBef>
              <a:spcAft>
                <a:spcPts val="0"/>
              </a:spcAft>
              <a:buNone/>
            </a:pPr>
            <a:endParaRPr sz="1500" dirty="0">
              <a:solidFill>
                <a:srgbClr val="FFFFFF"/>
              </a:solidFill>
              <a:latin typeface="Courier New"/>
              <a:ea typeface="Courier New"/>
              <a:cs typeface="Courier New"/>
              <a:sym typeface="Courier New"/>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33"/>
          <p:cNvSpPr txBox="1"/>
          <p:nvPr/>
        </p:nvSpPr>
        <p:spPr>
          <a:xfrm>
            <a:off x="475500" y="468275"/>
            <a:ext cx="8193000" cy="7389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4000" b="1">
                <a:solidFill>
                  <a:schemeClr val="dk1"/>
                </a:solidFill>
                <a:latin typeface="DM Sans"/>
                <a:ea typeface="DM Sans"/>
                <a:cs typeface="DM Sans"/>
                <a:sym typeface="DM Sans"/>
              </a:rPr>
              <a:t>Splice</a:t>
            </a:r>
            <a:endParaRPr sz="4000" b="1">
              <a:solidFill>
                <a:schemeClr val="dk1"/>
              </a:solidFill>
              <a:latin typeface="DM Sans"/>
              <a:ea typeface="DM Sans"/>
              <a:cs typeface="DM Sans"/>
              <a:sym typeface="DM Sans"/>
            </a:endParaRPr>
          </a:p>
        </p:txBody>
      </p:sp>
      <p:sp>
        <p:nvSpPr>
          <p:cNvPr id="217" name="Google Shape;217;p33"/>
          <p:cNvSpPr txBox="1"/>
          <p:nvPr/>
        </p:nvSpPr>
        <p:spPr>
          <a:xfrm>
            <a:off x="475350" y="1354825"/>
            <a:ext cx="8001300" cy="1015800"/>
          </a:xfrm>
          <a:prstGeom prst="rect">
            <a:avLst/>
          </a:prstGeom>
          <a:noFill/>
          <a:ln>
            <a:noFill/>
          </a:ln>
        </p:spPr>
        <p:txBody>
          <a:bodyPr spcFirstLastPara="1" wrap="square" lIns="91425" tIns="91425" rIns="91425" bIns="91425" anchor="t" anchorCtr="0">
            <a:spAutoFit/>
          </a:bodyPr>
          <a:lstStyle/>
          <a:p>
            <a:pPr marL="0" marR="2060938" lvl="0" indent="0" algn="l" rtl="0">
              <a:spcBef>
                <a:spcPts val="0"/>
              </a:spcBef>
              <a:spcAft>
                <a:spcPts val="0"/>
              </a:spcAft>
              <a:buNone/>
            </a:pPr>
            <a:r>
              <a:rPr lang="es" sz="1350">
                <a:latin typeface="DM Sans"/>
                <a:ea typeface="DM Sans"/>
                <a:cs typeface="DM Sans"/>
                <a:sym typeface="DM Sans"/>
              </a:rPr>
              <a:t>El </a:t>
            </a:r>
            <a:r>
              <a:rPr lang="es" sz="1350" b="1">
                <a:latin typeface="DM Sans"/>
                <a:ea typeface="DM Sans"/>
                <a:cs typeface="DM Sans"/>
                <a:sym typeface="DM Sans"/>
              </a:rPr>
              <a:t>método splice()</a:t>
            </a:r>
            <a:r>
              <a:rPr lang="es" sz="1350">
                <a:latin typeface="DM Sans"/>
                <a:ea typeface="DM Sans"/>
                <a:cs typeface="DM Sans"/>
                <a:sym typeface="DM Sans"/>
              </a:rPr>
              <a:t> permite eliminar uno o varios elementos de un array en cualquier posición. </a:t>
            </a:r>
            <a:r>
              <a:rPr lang="es" sz="1350">
                <a:highlight>
                  <a:schemeClr val="accent4"/>
                </a:highlight>
                <a:latin typeface="DM Sans"/>
                <a:ea typeface="DM Sans"/>
                <a:cs typeface="DM Sans"/>
                <a:sym typeface="DM Sans"/>
              </a:rPr>
              <a:t>Funciona con 2 parámetros:</a:t>
            </a:r>
            <a:r>
              <a:rPr lang="es" sz="1350">
                <a:latin typeface="DM Sans"/>
                <a:ea typeface="DM Sans"/>
                <a:cs typeface="DM Sans"/>
                <a:sym typeface="DM Sans"/>
              </a:rPr>
              <a:t> el primero es el </a:t>
            </a:r>
            <a:r>
              <a:rPr lang="es" sz="1350" b="1">
                <a:latin typeface="DM Sans"/>
                <a:ea typeface="DM Sans"/>
                <a:cs typeface="DM Sans"/>
                <a:sym typeface="DM Sans"/>
              </a:rPr>
              <a:t>índice </a:t>
            </a:r>
            <a:r>
              <a:rPr lang="es" sz="1350">
                <a:latin typeface="DM Sans"/>
                <a:ea typeface="DM Sans"/>
                <a:cs typeface="DM Sans"/>
                <a:sym typeface="DM Sans"/>
              </a:rPr>
              <a:t>donde se ubica el método para trabajar, y el segundo es la </a:t>
            </a:r>
            <a:r>
              <a:rPr lang="es" sz="1350" b="1">
                <a:latin typeface="DM Sans"/>
                <a:ea typeface="DM Sans"/>
                <a:cs typeface="DM Sans"/>
                <a:sym typeface="DM Sans"/>
              </a:rPr>
              <a:t>cantidad de elementos a eliminar</a:t>
            </a:r>
            <a:r>
              <a:rPr lang="es" sz="1350">
                <a:latin typeface="DM Sans"/>
                <a:ea typeface="DM Sans"/>
                <a:cs typeface="DM Sans"/>
                <a:sym typeface="DM Sans"/>
              </a:rPr>
              <a:t> desde esa posición.</a:t>
            </a:r>
            <a:endParaRPr sz="1350">
              <a:highlight>
                <a:schemeClr val="accent4"/>
              </a:highlight>
              <a:latin typeface="DM Sans"/>
              <a:ea typeface="DM Sans"/>
              <a:cs typeface="DM Sans"/>
              <a:sym typeface="DM Sans"/>
            </a:endParaRPr>
          </a:p>
        </p:txBody>
      </p:sp>
      <p:sp>
        <p:nvSpPr>
          <p:cNvPr id="218" name="Google Shape;218;p33"/>
          <p:cNvSpPr txBox="1"/>
          <p:nvPr/>
        </p:nvSpPr>
        <p:spPr>
          <a:xfrm>
            <a:off x="475350" y="2518275"/>
            <a:ext cx="8193000" cy="1829100"/>
          </a:xfrm>
          <a:prstGeom prst="rect">
            <a:avLst/>
          </a:prstGeom>
          <a:solidFill>
            <a:srgbClr val="000000"/>
          </a:solidFill>
          <a:ln>
            <a:noFill/>
          </a:ln>
        </p:spPr>
        <p:txBody>
          <a:bodyPr spcFirstLastPara="1" wrap="square" lIns="180000" tIns="180000" rIns="180000" bIns="180000" anchor="t" anchorCtr="0">
            <a:noAutofit/>
          </a:bodyPr>
          <a:lstStyle/>
          <a:p>
            <a:pPr marL="0" lvl="0" indent="0" algn="just" rtl="0">
              <a:lnSpc>
                <a:spcPct val="135714"/>
              </a:lnSpc>
              <a:spcBef>
                <a:spcPts val="0"/>
              </a:spcBef>
              <a:spcAft>
                <a:spcPts val="0"/>
              </a:spcAft>
              <a:buClr>
                <a:srgbClr val="000000"/>
              </a:buClr>
              <a:buSzPts val="1100"/>
              <a:buFont typeface="Arial"/>
              <a:buNone/>
            </a:pPr>
            <a:r>
              <a:rPr lang="es" sz="1600" dirty="0">
                <a:solidFill>
                  <a:srgbClr val="FF79C6"/>
                </a:solidFill>
                <a:latin typeface="Courier New"/>
                <a:ea typeface="Courier New"/>
                <a:cs typeface="Courier New"/>
                <a:sym typeface="Courier New"/>
              </a:rPr>
              <a:t>const</a:t>
            </a:r>
            <a:r>
              <a:rPr lang="es" sz="1600" dirty="0">
                <a:solidFill>
                  <a:srgbClr val="F8F8F2"/>
                </a:solidFill>
                <a:latin typeface="Courier New"/>
                <a:ea typeface="Courier New"/>
                <a:cs typeface="Courier New"/>
                <a:sym typeface="Courier New"/>
              </a:rPr>
              <a:t> </a:t>
            </a:r>
            <a:r>
              <a:rPr lang="es" sz="1600" dirty="0">
                <a:solidFill>
                  <a:srgbClr val="BD93F9"/>
                </a:solidFill>
                <a:latin typeface="Courier New"/>
                <a:ea typeface="Courier New"/>
                <a:cs typeface="Courier New"/>
                <a:sym typeface="Courier New"/>
              </a:rPr>
              <a:t>nombres</a:t>
            </a:r>
            <a:r>
              <a:rPr lang="es" sz="1600" dirty="0">
                <a:solidFill>
                  <a:srgbClr val="F8F8F2"/>
                </a:solidFill>
                <a:latin typeface="Courier New"/>
                <a:ea typeface="Courier New"/>
                <a:cs typeface="Courier New"/>
                <a:sym typeface="Courier New"/>
              </a:rPr>
              <a:t> </a:t>
            </a:r>
            <a:r>
              <a:rPr lang="es" sz="1600" dirty="0">
                <a:solidFill>
                  <a:srgbClr val="FF79C6"/>
                </a:solidFill>
                <a:latin typeface="Courier New"/>
                <a:ea typeface="Courier New"/>
                <a:cs typeface="Courier New"/>
                <a:sym typeface="Courier New"/>
              </a:rPr>
              <a:t>=</a:t>
            </a:r>
            <a:r>
              <a:rPr lang="es" sz="1600" dirty="0">
                <a:solidFill>
                  <a:srgbClr val="F8F8F2"/>
                </a:solidFill>
                <a:latin typeface="Courier New"/>
                <a:ea typeface="Courier New"/>
                <a:cs typeface="Courier New"/>
                <a:sym typeface="Courier New"/>
              </a:rPr>
              <a:t> [</a:t>
            </a:r>
            <a:r>
              <a:rPr lang="es" sz="1600" dirty="0">
                <a:solidFill>
                  <a:srgbClr val="E9F284"/>
                </a:solidFill>
                <a:latin typeface="Courier New"/>
                <a:ea typeface="Courier New"/>
                <a:cs typeface="Courier New"/>
                <a:sym typeface="Courier New"/>
              </a:rPr>
              <a:t>'</a:t>
            </a:r>
            <a:r>
              <a:rPr lang="es" sz="1600" dirty="0">
                <a:solidFill>
                  <a:srgbClr val="F1FA8C"/>
                </a:solidFill>
                <a:latin typeface="Courier New"/>
                <a:ea typeface="Courier New"/>
                <a:cs typeface="Courier New"/>
                <a:sym typeface="Courier New"/>
              </a:rPr>
              <a:t>Rita</a:t>
            </a:r>
            <a:r>
              <a:rPr lang="es" sz="1600" dirty="0">
                <a:solidFill>
                  <a:srgbClr val="E9F284"/>
                </a:solidFill>
                <a:latin typeface="Courier New"/>
                <a:ea typeface="Courier New"/>
                <a:cs typeface="Courier New"/>
                <a:sym typeface="Courier New"/>
              </a:rPr>
              <a:t>'</a:t>
            </a:r>
            <a:r>
              <a:rPr lang="es" sz="1600" dirty="0">
                <a:solidFill>
                  <a:srgbClr val="F8F8F2"/>
                </a:solidFill>
                <a:latin typeface="Courier New"/>
                <a:ea typeface="Courier New"/>
                <a:cs typeface="Courier New"/>
                <a:sym typeface="Courier New"/>
              </a:rPr>
              <a:t>, </a:t>
            </a:r>
            <a:r>
              <a:rPr lang="es" sz="1600" dirty="0">
                <a:solidFill>
                  <a:srgbClr val="E9F284"/>
                </a:solidFill>
                <a:latin typeface="Courier New"/>
                <a:ea typeface="Courier New"/>
                <a:cs typeface="Courier New"/>
                <a:sym typeface="Courier New"/>
              </a:rPr>
              <a:t>'</a:t>
            </a:r>
            <a:r>
              <a:rPr lang="es" sz="1600" dirty="0">
                <a:solidFill>
                  <a:srgbClr val="F1FA8C"/>
                </a:solidFill>
                <a:latin typeface="Courier New"/>
                <a:ea typeface="Courier New"/>
                <a:cs typeface="Courier New"/>
                <a:sym typeface="Courier New"/>
              </a:rPr>
              <a:t>Pedro</a:t>
            </a:r>
            <a:r>
              <a:rPr lang="es" sz="1600" dirty="0">
                <a:solidFill>
                  <a:srgbClr val="E9F284"/>
                </a:solidFill>
                <a:latin typeface="Courier New"/>
                <a:ea typeface="Courier New"/>
                <a:cs typeface="Courier New"/>
                <a:sym typeface="Courier New"/>
              </a:rPr>
              <a:t>'</a:t>
            </a:r>
            <a:r>
              <a:rPr lang="es" sz="1600" dirty="0">
                <a:solidFill>
                  <a:srgbClr val="F8F8F2"/>
                </a:solidFill>
                <a:latin typeface="Courier New"/>
                <a:ea typeface="Courier New"/>
                <a:cs typeface="Courier New"/>
                <a:sym typeface="Courier New"/>
              </a:rPr>
              <a:t>, </a:t>
            </a:r>
            <a:r>
              <a:rPr lang="es" sz="1600" dirty="0">
                <a:solidFill>
                  <a:srgbClr val="E9F284"/>
                </a:solidFill>
                <a:latin typeface="Courier New"/>
                <a:ea typeface="Courier New"/>
                <a:cs typeface="Courier New"/>
                <a:sym typeface="Courier New"/>
              </a:rPr>
              <a:t>'</a:t>
            </a:r>
            <a:r>
              <a:rPr lang="es" sz="1600" dirty="0">
                <a:solidFill>
                  <a:srgbClr val="F1FA8C"/>
                </a:solidFill>
                <a:latin typeface="Courier New"/>
                <a:ea typeface="Courier New"/>
                <a:cs typeface="Courier New"/>
                <a:sym typeface="Courier New"/>
              </a:rPr>
              <a:t>Miguel</a:t>
            </a:r>
            <a:r>
              <a:rPr lang="es" sz="1600" dirty="0">
                <a:solidFill>
                  <a:srgbClr val="E9F284"/>
                </a:solidFill>
                <a:latin typeface="Courier New"/>
                <a:ea typeface="Courier New"/>
                <a:cs typeface="Courier New"/>
                <a:sym typeface="Courier New"/>
              </a:rPr>
              <a:t>'</a:t>
            </a:r>
            <a:r>
              <a:rPr lang="es" sz="1600" dirty="0">
                <a:solidFill>
                  <a:srgbClr val="F8F8F2"/>
                </a:solidFill>
                <a:latin typeface="Courier New"/>
                <a:ea typeface="Courier New"/>
                <a:cs typeface="Courier New"/>
                <a:sym typeface="Courier New"/>
              </a:rPr>
              <a:t>, </a:t>
            </a:r>
            <a:r>
              <a:rPr lang="es" sz="1600" dirty="0">
                <a:solidFill>
                  <a:srgbClr val="E9F284"/>
                </a:solidFill>
                <a:latin typeface="Courier New"/>
                <a:ea typeface="Courier New"/>
                <a:cs typeface="Courier New"/>
                <a:sym typeface="Courier New"/>
              </a:rPr>
              <a:t>'</a:t>
            </a:r>
            <a:r>
              <a:rPr lang="es" sz="1600" dirty="0">
                <a:solidFill>
                  <a:srgbClr val="F1FA8C"/>
                </a:solidFill>
                <a:latin typeface="Courier New"/>
                <a:ea typeface="Courier New"/>
                <a:cs typeface="Courier New"/>
                <a:sym typeface="Courier New"/>
              </a:rPr>
              <a:t>Ana</a:t>
            </a:r>
            <a:r>
              <a:rPr lang="es" sz="1600" dirty="0">
                <a:solidFill>
                  <a:srgbClr val="E9F284"/>
                </a:solidFill>
                <a:latin typeface="Courier New"/>
                <a:ea typeface="Courier New"/>
                <a:cs typeface="Courier New"/>
                <a:sym typeface="Courier New"/>
              </a:rPr>
              <a:t>'</a:t>
            </a:r>
            <a:r>
              <a:rPr lang="es" sz="1600" dirty="0">
                <a:solidFill>
                  <a:srgbClr val="F8F8F2"/>
                </a:solidFill>
                <a:latin typeface="Courier New"/>
                <a:ea typeface="Courier New"/>
                <a:cs typeface="Courier New"/>
                <a:sym typeface="Courier New"/>
              </a:rPr>
              <a:t>, </a:t>
            </a:r>
            <a:r>
              <a:rPr lang="es" sz="1600" dirty="0">
                <a:solidFill>
                  <a:srgbClr val="E9F284"/>
                </a:solidFill>
                <a:latin typeface="Courier New"/>
                <a:ea typeface="Courier New"/>
                <a:cs typeface="Courier New"/>
                <a:sym typeface="Courier New"/>
              </a:rPr>
              <a:t>'</a:t>
            </a:r>
            <a:r>
              <a:rPr lang="es" sz="1600" dirty="0">
                <a:solidFill>
                  <a:srgbClr val="F1FA8C"/>
                </a:solidFill>
                <a:latin typeface="Courier New"/>
                <a:ea typeface="Courier New"/>
                <a:cs typeface="Courier New"/>
                <a:sym typeface="Courier New"/>
              </a:rPr>
              <a:t>Vanesa</a:t>
            </a:r>
            <a:r>
              <a:rPr lang="es" sz="1600" dirty="0">
                <a:solidFill>
                  <a:srgbClr val="E9F284"/>
                </a:solidFill>
                <a:latin typeface="Courier New"/>
                <a:ea typeface="Courier New"/>
                <a:cs typeface="Courier New"/>
                <a:sym typeface="Courier New"/>
              </a:rPr>
              <a:t>'</a:t>
            </a:r>
            <a:r>
              <a:rPr lang="es" sz="1600" dirty="0">
                <a:solidFill>
                  <a:srgbClr val="F8F8F2"/>
                </a:solidFill>
                <a:latin typeface="Courier New"/>
                <a:ea typeface="Courier New"/>
                <a:cs typeface="Courier New"/>
                <a:sym typeface="Courier New"/>
              </a:rPr>
              <a:t>];</a:t>
            </a:r>
            <a:endParaRPr sz="1600" dirty="0">
              <a:solidFill>
                <a:srgbClr val="F8F8F2"/>
              </a:solidFill>
              <a:latin typeface="Courier New"/>
              <a:ea typeface="Courier New"/>
              <a:cs typeface="Courier New"/>
              <a:sym typeface="Courier New"/>
            </a:endParaRPr>
          </a:p>
          <a:p>
            <a:pPr marL="0" lvl="0" indent="0" algn="just" rtl="0">
              <a:lnSpc>
                <a:spcPct val="135714"/>
              </a:lnSpc>
              <a:spcBef>
                <a:spcPts val="0"/>
              </a:spcBef>
              <a:spcAft>
                <a:spcPts val="0"/>
              </a:spcAft>
              <a:buClr>
                <a:srgbClr val="000000"/>
              </a:buClr>
              <a:buSzPts val="1100"/>
              <a:buFont typeface="Arial"/>
              <a:buNone/>
            </a:pPr>
            <a:r>
              <a:rPr lang="es" sz="1600" dirty="0">
                <a:solidFill>
                  <a:srgbClr val="BD93F9"/>
                </a:solidFill>
                <a:latin typeface="Courier New"/>
                <a:ea typeface="Courier New"/>
                <a:cs typeface="Courier New"/>
                <a:sym typeface="Courier New"/>
              </a:rPr>
              <a:t>nombres</a:t>
            </a:r>
            <a:r>
              <a:rPr lang="es" sz="1600" dirty="0">
                <a:solidFill>
                  <a:srgbClr val="F8F8F2"/>
                </a:solidFill>
                <a:latin typeface="Courier New"/>
                <a:ea typeface="Courier New"/>
                <a:cs typeface="Courier New"/>
                <a:sym typeface="Courier New"/>
              </a:rPr>
              <a:t>.</a:t>
            </a:r>
            <a:r>
              <a:rPr lang="es" sz="1600" dirty="0">
                <a:solidFill>
                  <a:srgbClr val="50FA7B"/>
                </a:solidFill>
                <a:latin typeface="Courier New"/>
                <a:ea typeface="Courier New"/>
                <a:cs typeface="Courier New"/>
                <a:sym typeface="Courier New"/>
              </a:rPr>
              <a:t>splice</a:t>
            </a:r>
            <a:r>
              <a:rPr lang="es" sz="1600" dirty="0">
                <a:solidFill>
                  <a:srgbClr val="F8F8F2"/>
                </a:solidFill>
                <a:latin typeface="Courier New"/>
                <a:ea typeface="Courier New"/>
                <a:cs typeface="Courier New"/>
                <a:sym typeface="Courier New"/>
              </a:rPr>
              <a:t>(</a:t>
            </a:r>
            <a:r>
              <a:rPr lang="es" sz="1600" dirty="0">
                <a:solidFill>
                  <a:srgbClr val="BD93F9"/>
                </a:solidFill>
                <a:latin typeface="Courier New"/>
                <a:ea typeface="Courier New"/>
                <a:cs typeface="Courier New"/>
                <a:sym typeface="Courier New"/>
              </a:rPr>
              <a:t>1</a:t>
            </a:r>
            <a:r>
              <a:rPr lang="es" sz="1600" dirty="0">
                <a:solidFill>
                  <a:srgbClr val="F8F8F2"/>
                </a:solidFill>
                <a:latin typeface="Courier New"/>
                <a:ea typeface="Courier New"/>
                <a:cs typeface="Courier New"/>
                <a:sym typeface="Courier New"/>
              </a:rPr>
              <a:t>, </a:t>
            </a:r>
            <a:r>
              <a:rPr lang="es" sz="1600" dirty="0">
                <a:solidFill>
                  <a:srgbClr val="BD93F9"/>
                </a:solidFill>
                <a:latin typeface="Courier New"/>
                <a:ea typeface="Courier New"/>
                <a:cs typeface="Courier New"/>
                <a:sym typeface="Courier New"/>
              </a:rPr>
              <a:t>2</a:t>
            </a:r>
            <a:r>
              <a:rPr lang="es" sz="1600" dirty="0">
                <a:solidFill>
                  <a:srgbClr val="F8F8F2"/>
                </a:solidFill>
                <a:latin typeface="Courier New"/>
                <a:ea typeface="Courier New"/>
                <a:cs typeface="Courier New"/>
                <a:sym typeface="Courier New"/>
              </a:rPr>
              <a:t>)</a:t>
            </a:r>
            <a:endParaRPr sz="1600" dirty="0">
              <a:solidFill>
                <a:srgbClr val="F8F8F2"/>
              </a:solidFill>
              <a:latin typeface="Courier New"/>
              <a:ea typeface="Courier New"/>
              <a:cs typeface="Courier New"/>
              <a:sym typeface="Courier New"/>
            </a:endParaRPr>
          </a:p>
          <a:p>
            <a:pPr marL="0" lvl="0" indent="0" algn="just" rtl="0">
              <a:lnSpc>
                <a:spcPct val="135714"/>
              </a:lnSpc>
              <a:spcBef>
                <a:spcPts val="0"/>
              </a:spcBef>
              <a:spcAft>
                <a:spcPts val="0"/>
              </a:spcAft>
              <a:buClr>
                <a:srgbClr val="000000"/>
              </a:buClr>
              <a:buSzPts val="1100"/>
              <a:buFont typeface="Arial"/>
              <a:buNone/>
            </a:pPr>
            <a:endParaRPr sz="1600" dirty="0">
              <a:solidFill>
                <a:srgbClr val="6272A4"/>
              </a:solidFill>
              <a:latin typeface="Courier New"/>
              <a:ea typeface="Courier New"/>
              <a:cs typeface="Courier New"/>
              <a:sym typeface="Courier New"/>
            </a:endParaRPr>
          </a:p>
          <a:p>
            <a:pPr marL="0" lvl="0" indent="0" algn="just" rtl="0">
              <a:lnSpc>
                <a:spcPct val="135714"/>
              </a:lnSpc>
              <a:spcBef>
                <a:spcPts val="0"/>
              </a:spcBef>
              <a:spcAft>
                <a:spcPts val="0"/>
              </a:spcAft>
              <a:buClr>
                <a:srgbClr val="000000"/>
              </a:buClr>
              <a:buSzPts val="1100"/>
              <a:buFont typeface="Arial"/>
              <a:buNone/>
            </a:pPr>
            <a:r>
              <a:rPr lang="es" sz="1600" dirty="0">
                <a:solidFill>
                  <a:srgbClr val="F8F8F2"/>
                </a:solidFill>
                <a:latin typeface="Courier New"/>
                <a:ea typeface="Courier New"/>
                <a:cs typeface="Courier New"/>
                <a:sym typeface="Courier New"/>
              </a:rPr>
              <a:t>console</a:t>
            </a:r>
            <a:r>
              <a:rPr lang="es" sz="1600" dirty="0">
                <a:solidFill>
                  <a:srgbClr val="6272A4"/>
                </a:solidFill>
                <a:latin typeface="Courier New"/>
                <a:ea typeface="Courier New"/>
                <a:cs typeface="Courier New"/>
                <a:sym typeface="Courier New"/>
              </a:rPr>
              <a:t>.</a:t>
            </a:r>
            <a:r>
              <a:rPr lang="es" sz="1600" dirty="0">
                <a:solidFill>
                  <a:srgbClr val="50FA7B"/>
                </a:solidFill>
                <a:latin typeface="Courier New"/>
                <a:ea typeface="Courier New"/>
                <a:cs typeface="Courier New"/>
                <a:sym typeface="Courier New"/>
              </a:rPr>
              <a:t>log</a:t>
            </a:r>
            <a:r>
              <a:rPr lang="es" sz="1600" dirty="0">
                <a:solidFill>
                  <a:srgbClr val="F8F8F2"/>
                </a:solidFill>
                <a:latin typeface="Courier New"/>
                <a:ea typeface="Courier New"/>
                <a:cs typeface="Courier New"/>
                <a:sym typeface="Courier New"/>
              </a:rPr>
              <a:t>(</a:t>
            </a:r>
            <a:r>
              <a:rPr lang="es" sz="1600" dirty="0">
                <a:solidFill>
                  <a:srgbClr val="BD93F9"/>
                </a:solidFill>
                <a:latin typeface="Courier New"/>
                <a:ea typeface="Courier New"/>
                <a:cs typeface="Courier New"/>
                <a:sym typeface="Courier New"/>
              </a:rPr>
              <a:t>nombres</a:t>
            </a:r>
            <a:r>
              <a:rPr lang="es" sz="1600" dirty="0">
                <a:solidFill>
                  <a:srgbClr val="F8F8F2"/>
                </a:solidFill>
                <a:latin typeface="Courier New"/>
                <a:ea typeface="Courier New"/>
                <a:cs typeface="Courier New"/>
                <a:sym typeface="Courier New"/>
              </a:rPr>
              <a:t>)</a:t>
            </a:r>
            <a:endParaRPr sz="1600" dirty="0">
              <a:solidFill>
                <a:srgbClr val="F8F8F2"/>
              </a:solidFill>
              <a:latin typeface="Courier New"/>
              <a:ea typeface="Courier New"/>
              <a:cs typeface="Courier New"/>
              <a:sym typeface="Courier New"/>
            </a:endParaRPr>
          </a:p>
          <a:p>
            <a:pPr marL="0" lvl="0" indent="0" algn="l" rtl="0">
              <a:spcBef>
                <a:spcPts val="0"/>
              </a:spcBef>
              <a:spcAft>
                <a:spcPts val="0"/>
              </a:spcAft>
              <a:buClr>
                <a:srgbClr val="000000"/>
              </a:buClr>
              <a:buSzPts val="1100"/>
              <a:buFont typeface="Arial"/>
              <a:buNone/>
            </a:pPr>
            <a:r>
              <a:rPr lang="es" sz="1600" dirty="0">
                <a:solidFill>
                  <a:srgbClr val="6272A4"/>
                </a:solidFill>
                <a:latin typeface="Courier New"/>
                <a:ea typeface="Courier New"/>
                <a:cs typeface="Courier New"/>
                <a:sym typeface="Courier New"/>
              </a:rPr>
              <a:t>// ['Rita', 'Ana', 'Vanesa']</a:t>
            </a:r>
            <a:endParaRPr sz="2000" dirty="0">
              <a:solidFill>
                <a:srgbClr val="FF79C6"/>
              </a:solidFill>
              <a:latin typeface="Courier New"/>
              <a:ea typeface="Courier New"/>
              <a:cs typeface="Courier New"/>
              <a:sym typeface="Courier New"/>
            </a:endParaRPr>
          </a:p>
          <a:p>
            <a:pPr marL="0" lvl="0" indent="0" algn="l" rtl="0">
              <a:lnSpc>
                <a:spcPct val="150000"/>
              </a:lnSpc>
              <a:spcBef>
                <a:spcPts val="0"/>
              </a:spcBef>
              <a:spcAft>
                <a:spcPts val="0"/>
              </a:spcAft>
              <a:buNone/>
            </a:pPr>
            <a:endParaRPr sz="1500" dirty="0">
              <a:solidFill>
                <a:srgbClr val="F06292"/>
              </a:solidFill>
              <a:latin typeface="Courier New"/>
              <a:ea typeface="Courier New"/>
              <a:cs typeface="Courier New"/>
              <a:sym typeface="Courier New"/>
            </a:endParaRPr>
          </a:p>
          <a:p>
            <a:pPr marL="0" lvl="0" indent="0" algn="l" rtl="0">
              <a:lnSpc>
                <a:spcPct val="150000"/>
              </a:lnSpc>
              <a:spcBef>
                <a:spcPts val="0"/>
              </a:spcBef>
              <a:spcAft>
                <a:spcPts val="0"/>
              </a:spcAft>
              <a:buNone/>
            </a:pPr>
            <a:endParaRPr sz="1500" dirty="0">
              <a:solidFill>
                <a:srgbClr val="4DD0E1"/>
              </a:solidFill>
              <a:latin typeface="Courier New"/>
              <a:ea typeface="Courier New"/>
              <a:cs typeface="Courier New"/>
              <a:sym typeface="Courier New"/>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2"/>
        <p:cNvGrpSpPr/>
        <p:nvPr/>
      </p:nvGrpSpPr>
      <p:grpSpPr>
        <a:xfrm>
          <a:off x="0" y="0"/>
          <a:ext cx="0" cy="0"/>
          <a:chOff x="0" y="0"/>
          <a:chExt cx="0" cy="0"/>
        </a:xfrm>
      </p:grpSpPr>
      <p:sp>
        <p:nvSpPr>
          <p:cNvPr id="53" name="Google Shape;53;p16"/>
          <p:cNvSpPr txBox="1"/>
          <p:nvPr/>
        </p:nvSpPr>
        <p:spPr>
          <a:xfrm>
            <a:off x="1461300" y="2252975"/>
            <a:ext cx="6221400" cy="7389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s" sz="4000" b="1">
                <a:solidFill>
                  <a:srgbClr val="EAFF6A"/>
                </a:solidFill>
                <a:latin typeface="DM Sans"/>
                <a:ea typeface="DM Sans"/>
                <a:cs typeface="DM Sans"/>
                <a:sym typeface="DM Sans"/>
              </a:rPr>
              <a:t>ARRAYS</a:t>
            </a:r>
            <a:endParaRPr sz="4000" b="1">
              <a:solidFill>
                <a:srgbClr val="EAFF6A"/>
              </a:solidFill>
              <a:latin typeface="DM Sans"/>
              <a:ea typeface="DM Sans"/>
              <a:cs typeface="DM Sans"/>
              <a:sym typeface="DM Sans"/>
            </a:endParaRPr>
          </a:p>
        </p:txBody>
      </p:sp>
      <p:sp>
        <p:nvSpPr>
          <p:cNvPr id="54" name="Google Shape;54;p16"/>
          <p:cNvSpPr txBox="1"/>
          <p:nvPr/>
        </p:nvSpPr>
        <p:spPr>
          <a:xfrm>
            <a:off x="1461300" y="1665250"/>
            <a:ext cx="62214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 sz="1800" b="1">
                <a:solidFill>
                  <a:schemeClr val="lt1"/>
                </a:solidFill>
                <a:latin typeface="DM Sans"/>
                <a:ea typeface="DM Sans"/>
                <a:cs typeface="DM Sans"/>
                <a:sym typeface="DM Sans"/>
              </a:rPr>
              <a:t>Clase 06.</a:t>
            </a:r>
            <a:r>
              <a:rPr lang="es" sz="1800">
                <a:solidFill>
                  <a:schemeClr val="lt1"/>
                </a:solidFill>
                <a:latin typeface="DM Sans"/>
                <a:ea typeface="DM Sans"/>
                <a:cs typeface="DM Sans"/>
                <a:sym typeface="DM Sans"/>
              </a:rPr>
              <a:t> JAVASCRIPT</a:t>
            </a:r>
            <a:endParaRPr sz="1600">
              <a:solidFill>
                <a:schemeClr val="lt1"/>
              </a:solidFill>
              <a:latin typeface="DM Sans"/>
              <a:ea typeface="DM Sans"/>
              <a:cs typeface="DM Sans"/>
              <a:sym typeface="DM Sans"/>
            </a:endParaRPr>
          </a:p>
        </p:txBody>
      </p:sp>
      <p:pic>
        <p:nvPicPr>
          <p:cNvPr id="55" name="Google Shape;55;p16"/>
          <p:cNvPicPr preferRelativeResize="0"/>
          <p:nvPr/>
        </p:nvPicPr>
        <p:blipFill>
          <a:blip r:embed="rId3">
            <a:alphaModFix/>
          </a:blip>
          <a:stretch>
            <a:fillRect/>
          </a:stretch>
        </p:blipFill>
        <p:spPr>
          <a:xfrm>
            <a:off x="2507663" y="3739369"/>
            <a:ext cx="4128668" cy="170445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34"/>
          <p:cNvSpPr txBox="1"/>
          <p:nvPr/>
        </p:nvSpPr>
        <p:spPr>
          <a:xfrm>
            <a:off x="475350" y="468275"/>
            <a:ext cx="8193000" cy="7389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4000" b="1">
                <a:solidFill>
                  <a:schemeClr val="dk1"/>
                </a:solidFill>
                <a:latin typeface="DM Sans"/>
                <a:ea typeface="DM Sans"/>
                <a:cs typeface="DM Sans"/>
                <a:sym typeface="DM Sans"/>
              </a:rPr>
              <a:t>Join</a:t>
            </a:r>
            <a:endParaRPr sz="4000" b="1">
              <a:solidFill>
                <a:schemeClr val="dk1"/>
              </a:solidFill>
              <a:latin typeface="DM Sans"/>
              <a:ea typeface="DM Sans"/>
              <a:cs typeface="DM Sans"/>
              <a:sym typeface="DM Sans"/>
            </a:endParaRPr>
          </a:p>
        </p:txBody>
      </p:sp>
      <p:sp>
        <p:nvSpPr>
          <p:cNvPr id="224" name="Google Shape;224;p34"/>
          <p:cNvSpPr txBox="1"/>
          <p:nvPr/>
        </p:nvSpPr>
        <p:spPr>
          <a:xfrm>
            <a:off x="475500" y="1462675"/>
            <a:ext cx="8193000" cy="600300"/>
          </a:xfrm>
          <a:prstGeom prst="rect">
            <a:avLst/>
          </a:prstGeom>
          <a:noFill/>
          <a:ln>
            <a:noFill/>
          </a:ln>
        </p:spPr>
        <p:txBody>
          <a:bodyPr spcFirstLastPara="1" wrap="square" lIns="91425" tIns="91425" rIns="91425" bIns="91425" anchor="t" anchorCtr="0">
            <a:spAutoFit/>
          </a:bodyPr>
          <a:lstStyle/>
          <a:p>
            <a:pPr marL="0" marR="2254701" lvl="0" indent="0" algn="l" rtl="0">
              <a:spcBef>
                <a:spcPts val="0"/>
              </a:spcBef>
              <a:spcAft>
                <a:spcPts val="0"/>
              </a:spcAft>
              <a:buClr>
                <a:schemeClr val="dk1"/>
              </a:buClr>
              <a:buSzPts val="1100"/>
              <a:buFont typeface="Arial"/>
              <a:buNone/>
            </a:pPr>
            <a:r>
              <a:rPr lang="es" sz="1350">
                <a:latin typeface="DM Sans"/>
                <a:ea typeface="DM Sans"/>
                <a:cs typeface="DM Sans"/>
                <a:sym typeface="DM Sans"/>
              </a:rPr>
              <a:t>Mediante el método </a:t>
            </a:r>
            <a:r>
              <a:rPr lang="es" sz="1350" b="1">
                <a:latin typeface="DM Sans"/>
                <a:ea typeface="DM Sans"/>
                <a:cs typeface="DM Sans"/>
                <a:sym typeface="DM Sans"/>
              </a:rPr>
              <a:t>join </a:t>
            </a:r>
            <a:r>
              <a:rPr lang="es" sz="1350">
                <a:latin typeface="DM Sans"/>
                <a:ea typeface="DM Sans"/>
                <a:cs typeface="DM Sans"/>
                <a:sym typeface="DM Sans"/>
              </a:rPr>
              <a:t>podemos generar </a:t>
            </a:r>
            <a:r>
              <a:rPr lang="es" sz="1350">
                <a:highlight>
                  <a:schemeClr val="accent4"/>
                </a:highlight>
                <a:latin typeface="DM Sans"/>
                <a:ea typeface="DM Sans"/>
                <a:cs typeface="DM Sans"/>
                <a:sym typeface="DM Sans"/>
              </a:rPr>
              <a:t>un string con todos los elementos del array, separados por el valor que pasamos por parámetro</a:t>
            </a:r>
            <a:r>
              <a:rPr lang="es" sz="1350">
                <a:latin typeface="DM Sans"/>
                <a:ea typeface="DM Sans"/>
                <a:cs typeface="DM Sans"/>
                <a:sym typeface="DM Sans"/>
              </a:rPr>
              <a:t>:</a:t>
            </a:r>
            <a:endParaRPr sz="1350">
              <a:latin typeface="DM Sans"/>
              <a:ea typeface="DM Sans"/>
              <a:cs typeface="DM Sans"/>
              <a:sym typeface="DM Sans"/>
            </a:endParaRPr>
          </a:p>
        </p:txBody>
      </p:sp>
      <p:sp>
        <p:nvSpPr>
          <p:cNvPr id="225" name="Google Shape;225;p34"/>
          <p:cNvSpPr txBox="1"/>
          <p:nvPr/>
        </p:nvSpPr>
        <p:spPr>
          <a:xfrm>
            <a:off x="475350" y="2318500"/>
            <a:ext cx="8193000" cy="2273100"/>
          </a:xfrm>
          <a:prstGeom prst="rect">
            <a:avLst/>
          </a:prstGeom>
          <a:solidFill>
            <a:srgbClr val="000000"/>
          </a:solidFill>
          <a:ln>
            <a:noFill/>
          </a:ln>
        </p:spPr>
        <p:txBody>
          <a:bodyPr spcFirstLastPara="1" wrap="square" lIns="180000" tIns="180000" rIns="180000" bIns="180000" anchor="t" anchorCtr="0">
            <a:noAutofit/>
          </a:bodyPr>
          <a:lstStyle/>
          <a:p>
            <a:pPr marL="0" lvl="0" indent="0" algn="just" rtl="0">
              <a:lnSpc>
                <a:spcPct val="135714"/>
              </a:lnSpc>
              <a:spcBef>
                <a:spcPts val="0"/>
              </a:spcBef>
              <a:spcAft>
                <a:spcPts val="0"/>
              </a:spcAft>
              <a:buClr>
                <a:srgbClr val="000000"/>
              </a:buClr>
              <a:buSzPts val="1100"/>
              <a:buFont typeface="Arial"/>
              <a:buNone/>
            </a:pPr>
            <a:r>
              <a:rPr lang="es" dirty="0">
                <a:solidFill>
                  <a:srgbClr val="FF79C6"/>
                </a:solidFill>
                <a:latin typeface="Courier New"/>
                <a:ea typeface="Courier New"/>
                <a:cs typeface="Courier New"/>
                <a:sym typeface="Courier New"/>
              </a:rPr>
              <a:t>const</a:t>
            </a:r>
            <a:r>
              <a:rPr lang="es" dirty="0">
                <a:solidFill>
                  <a:srgbClr val="F8F8F2"/>
                </a:solidFill>
                <a:latin typeface="Courier New"/>
                <a:ea typeface="Courier New"/>
                <a:cs typeface="Courier New"/>
                <a:sym typeface="Courier New"/>
              </a:rPr>
              <a:t> </a:t>
            </a:r>
            <a:r>
              <a:rPr lang="es" dirty="0">
                <a:solidFill>
                  <a:srgbClr val="BD93F9"/>
                </a:solidFill>
                <a:latin typeface="Courier New"/>
                <a:ea typeface="Courier New"/>
                <a:cs typeface="Courier New"/>
                <a:sym typeface="Courier New"/>
              </a:rPr>
              <a:t>nombres </a:t>
            </a:r>
            <a:r>
              <a:rPr lang="es" dirty="0">
                <a:solidFill>
                  <a:srgbClr val="FF79C6"/>
                </a:solidFill>
                <a:latin typeface="Courier New"/>
                <a:ea typeface="Courier New"/>
                <a:cs typeface="Courier New"/>
                <a:sym typeface="Courier New"/>
              </a:rPr>
              <a:t>=</a:t>
            </a:r>
            <a:r>
              <a:rPr lang="es" dirty="0">
                <a:solidFill>
                  <a:srgbClr val="F8F8F2"/>
                </a:solidFill>
                <a:latin typeface="Courier New"/>
                <a:ea typeface="Courier New"/>
                <a:cs typeface="Courier New"/>
                <a:sym typeface="Courier New"/>
              </a:rPr>
              <a:t> [</a:t>
            </a:r>
            <a:r>
              <a:rPr lang="es" dirty="0">
                <a:solidFill>
                  <a:srgbClr val="E9F284"/>
                </a:solidFill>
                <a:latin typeface="Courier New"/>
                <a:ea typeface="Courier New"/>
                <a:cs typeface="Courier New"/>
                <a:sym typeface="Courier New"/>
              </a:rPr>
              <a:t>"</a:t>
            </a:r>
            <a:r>
              <a:rPr lang="es" dirty="0">
                <a:solidFill>
                  <a:srgbClr val="F1FA8C"/>
                </a:solidFill>
                <a:latin typeface="Courier New"/>
                <a:ea typeface="Courier New"/>
                <a:cs typeface="Courier New"/>
                <a:sym typeface="Courier New"/>
              </a:rPr>
              <a:t>Luis</a:t>
            </a:r>
            <a:r>
              <a:rPr lang="es" dirty="0">
                <a:solidFill>
                  <a:srgbClr val="E9F284"/>
                </a:solidFill>
                <a:latin typeface="Courier New"/>
                <a:ea typeface="Courier New"/>
                <a:cs typeface="Courier New"/>
                <a:sym typeface="Courier New"/>
              </a:rPr>
              <a:t>"</a:t>
            </a:r>
            <a:r>
              <a:rPr lang="es" dirty="0">
                <a:solidFill>
                  <a:srgbClr val="F8F8F2"/>
                </a:solidFill>
                <a:latin typeface="Courier New"/>
                <a:ea typeface="Courier New"/>
                <a:cs typeface="Courier New"/>
                <a:sym typeface="Courier New"/>
              </a:rPr>
              <a:t>, </a:t>
            </a:r>
            <a:r>
              <a:rPr lang="es" dirty="0">
                <a:solidFill>
                  <a:srgbClr val="E9F284"/>
                </a:solidFill>
                <a:latin typeface="Courier New"/>
                <a:ea typeface="Courier New"/>
                <a:cs typeface="Courier New"/>
                <a:sym typeface="Courier New"/>
              </a:rPr>
              <a:t>"</a:t>
            </a:r>
            <a:r>
              <a:rPr lang="es" dirty="0">
                <a:solidFill>
                  <a:srgbClr val="F1FA8C"/>
                </a:solidFill>
                <a:latin typeface="Courier New"/>
                <a:ea typeface="Courier New"/>
                <a:cs typeface="Courier New"/>
                <a:sym typeface="Courier New"/>
              </a:rPr>
              <a:t>Ana</a:t>
            </a:r>
            <a:r>
              <a:rPr lang="es" dirty="0">
                <a:solidFill>
                  <a:srgbClr val="E9F284"/>
                </a:solidFill>
                <a:latin typeface="Courier New"/>
                <a:ea typeface="Courier New"/>
                <a:cs typeface="Courier New"/>
                <a:sym typeface="Courier New"/>
              </a:rPr>
              <a:t>", "</a:t>
            </a:r>
            <a:r>
              <a:rPr lang="es" dirty="0">
                <a:solidFill>
                  <a:srgbClr val="F1FA8C"/>
                </a:solidFill>
                <a:latin typeface="Courier New"/>
                <a:ea typeface="Courier New"/>
                <a:cs typeface="Courier New"/>
                <a:sym typeface="Courier New"/>
              </a:rPr>
              <a:t>Julia</a:t>
            </a:r>
            <a:r>
              <a:rPr lang="es" dirty="0">
                <a:solidFill>
                  <a:srgbClr val="E9F284"/>
                </a:solidFill>
                <a:latin typeface="Courier New"/>
                <a:ea typeface="Courier New"/>
                <a:cs typeface="Courier New"/>
                <a:sym typeface="Courier New"/>
              </a:rPr>
              <a:t>", “Juan”</a:t>
            </a:r>
            <a:r>
              <a:rPr lang="es" dirty="0">
                <a:solidFill>
                  <a:srgbClr val="F8F8F2"/>
                </a:solidFill>
                <a:latin typeface="Courier New"/>
                <a:ea typeface="Courier New"/>
                <a:cs typeface="Courier New"/>
                <a:sym typeface="Courier New"/>
              </a:rPr>
              <a:t>]</a:t>
            </a:r>
            <a:endParaRPr dirty="0">
              <a:solidFill>
                <a:srgbClr val="F8F8F2"/>
              </a:solidFill>
              <a:latin typeface="Courier New"/>
              <a:ea typeface="Courier New"/>
              <a:cs typeface="Courier New"/>
              <a:sym typeface="Courier New"/>
            </a:endParaRPr>
          </a:p>
          <a:p>
            <a:pPr marL="0" lvl="0" indent="0" algn="just" rtl="0">
              <a:lnSpc>
                <a:spcPct val="135714"/>
              </a:lnSpc>
              <a:spcBef>
                <a:spcPts val="0"/>
              </a:spcBef>
              <a:spcAft>
                <a:spcPts val="0"/>
              </a:spcAft>
              <a:buClr>
                <a:srgbClr val="000000"/>
              </a:buClr>
              <a:buSzPts val="1100"/>
              <a:buFont typeface="Arial"/>
              <a:buNone/>
            </a:pPr>
            <a:endParaRPr dirty="0">
              <a:solidFill>
                <a:srgbClr val="F8F8F2"/>
              </a:solidFill>
              <a:latin typeface="Courier New"/>
              <a:ea typeface="Courier New"/>
              <a:cs typeface="Courier New"/>
              <a:sym typeface="Courier New"/>
            </a:endParaRPr>
          </a:p>
          <a:p>
            <a:pPr marL="0" lvl="0" indent="0" algn="just" rtl="0">
              <a:lnSpc>
                <a:spcPct val="135714"/>
              </a:lnSpc>
              <a:spcBef>
                <a:spcPts val="0"/>
              </a:spcBef>
              <a:spcAft>
                <a:spcPts val="0"/>
              </a:spcAft>
              <a:buNone/>
            </a:pPr>
            <a:r>
              <a:rPr lang="es" dirty="0">
                <a:solidFill>
                  <a:srgbClr val="BD93F9"/>
                </a:solidFill>
                <a:latin typeface="Courier New"/>
                <a:ea typeface="Courier New"/>
                <a:cs typeface="Courier New"/>
                <a:sym typeface="Courier New"/>
              </a:rPr>
              <a:t>console</a:t>
            </a:r>
            <a:r>
              <a:rPr lang="es" dirty="0">
                <a:solidFill>
                  <a:srgbClr val="F8F8F2"/>
                </a:solidFill>
                <a:latin typeface="Courier New"/>
                <a:ea typeface="Courier New"/>
                <a:cs typeface="Courier New"/>
                <a:sym typeface="Courier New"/>
              </a:rPr>
              <a:t>.</a:t>
            </a:r>
            <a:r>
              <a:rPr lang="es" dirty="0">
                <a:solidFill>
                  <a:srgbClr val="50FA7B"/>
                </a:solidFill>
                <a:latin typeface="Courier New"/>
                <a:ea typeface="Courier New"/>
                <a:cs typeface="Courier New"/>
                <a:sym typeface="Courier New"/>
              </a:rPr>
              <a:t>log</a:t>
            </a:r>
            <a:r>
              <a:rPr lang="es" dirty="0">
                <a:solidFill>
                  <a:srgbClr val="F8F8F2"/>
                </a:solidFill>
                <a:latin typeface="Courier New"/>
                <a:ea typeface="Courier New"/>
                <a:cs typeface="Courier New"/>
                <a:sym typeface="Courier New"/>
              </a:rPr>
              <a:t>( </a:t>
            </a:r>
            <a:r>
              <a:rPr lang="es" dirty="0">
                <a:solidFill>
                  <a:srgbClr val="BD93F9"/>
                </a:solidFill>
                <a:latin typeface="Courier New"/>
                <a:ea typeface="Courier New"/>
                <a:cs typeface="Courier New"/>
                <a:sym typeface="Courier New"/>
              </a:rPr>
              <a:t>nombres.</a:t>
            </a:r>
            <a:r>
              <a:rPr lang="es" dirty="0">
                <a:solidFill>
                  <a:srgbClr val="50FA7B"/>
                </a:solidFill>
                <a:latin typeface="Courier New"/>
                <a:ea typeface="Courier New"/>
                <a:cs typeface="Courier New"/>
                <a:sym typeface="Courier New"/>
              </a:rPr>
              <a:t>join(</a:t>
            </a:r>
            <a:r>
              <a:rPr lang="es" dirty="0">
                <a:solidFill>
                  <a:srgbClr val="FFAB40"/>
                </a:solidFill>
                <a:latin typeface="Courier New"/>
                <a:ea typeface="Courier New"/>
                <a:cs typeface="Courier New"/>
                <a:sym typeface="Courier New"/>
              </a:rPr>
              <a:t>“, ”</a:t>
            </a:r>
            <a:r>
              <a:rPr lang="es" dirty="0">
                <a:solidFill>
                  <a:srgbClr val="50FA7B"/>
                </a:solidFill>
                <a:latin typeface="Courier New"/>
                <a:ea typeface="Courier New"/>
                <a:cs typeface="Courier New"/>
                <a:sym typeface="Courier New"/>
              </a:rPr>
              <a:t>) </a:t>
            </a:r>
            <a:r>
              <a:rPr lang="es" dirty="0">
                <a:solidFill>
                  <a:srgbClr val="F8F8F2"/>
                </a:solidFill>
                <a:latin typeface="Courier New"/>
                <a:ea typeface="Courier New"/>
                <a:cs typeface="Courier New"/>
                <a:sym typeface="Courier New"/>
              </a:rPr>
              <a:t>) </a:t>
            </a:r>
            <a:endParaRPr dirty="0">
              <a:solidFill>
                <a:srgbClr val="F8F8F2"/>
              </a:solidFill>
              <a:latin typeface="Courier New"/>
              <a:ea typeface="Courier New"/>
              <a:cs typeface="Courier New"/>
              <a:sym typeface="Courier New"/>
            </a:endParaRPr>
          </a:p>
          <a:p>
            <a:pPr marL="0" lvl="0" indent="0" algn="just" rtl="0">
              <a:lnSpc>
                <a:spcPct val="135714"/>
              </a:lnSpc>
              <a:spcBef>
                <a:spcPts val="0"/>
              </a:spcBef>
              <a:spcAft>
                <a:spcPts val="0"/>
              </a:spcAft>
              <a:buClr>
                <a:srgbClr val="000000"/>
              </a:buClr>
              <a:buSzPts val="1100"/>
              <a:buFont typeface="Arial"/>
              <a:buNone/>
            </a:pPr>
            <a:r>
              <a:rPr lang="es" dirty="0">
                <a:solidFill>
                  <a:srgbClr val="6272A4"/>
                </a:solidFill>
                <a:latin typeface="Courier New"/>
                <a:ea typeface="Courier New"/>
                <a:cs typeface="Courier New"/>
                <a:sym typeface="Courier New"/>
              </a:rPr>
              <a:t>// Luis, Ana, Julia</a:t>
            </a:r>
            <a:endParaRPr dirty="0">
              <a:solidFill>
                <a:srgbClr val="6272A4"/>
              </a:solidFill>
              <a:latin typeface="Courier New"/>
              <a:ea typeface="Courier New"/>
              <a:cs typeface="Courier New"/>
              <a:sym typeface="Courier New"/>
            </a:endParaRPr>
          </a:p>
          <a:p>
            <a:pPr marL="0" lvl="0" indent="0" algn="just" rtl="0">
              <a:lnSpc>
                <a:spcPct val="135714"/>
              </a:lnSpc>
              <a:spcBef>
                <a:spcPts val="0"/>
              </a:spcBef>
              <a:spcAft>
                <a:spcPts val="0"/>
              </a:spcAft>
              <a:buClr>
                <a:srgbClr val="000000"/>
              </a:buClr>
              <a:buSzPts val="1100"/>
              <a:buFont typeface="Arial"/>
              <a:buNone/>
            </a:pPr>
            <a:endParaRPr dirty="0">
              <a:solidFill>
                <a:srgbClr val="6272A4"/>
              </a:solidFill>
              <a:latin typeface="Courier New"/>
              <a:ea typeface="Courier New"/>
              <a:cs typeface="Courier New"/>
              <a:sym typeface="Courier New"/>
            </a:endParaRPr>
          </a:p>
          <a:p>
            <a:pPr marL="0" lvl="0" indent="0" algn="just" rtl="0">
              <a:lnSpc>
                <a:spcPct val="135714"/>
              </a:lnSpc>
              <a:spcBef>
                <a:spcPts val="0"/>
              </a:spcBef>
              <a:spcAft>
                <a:spcPts val="0"/>
              </a:spcAft>
              <a:buNone/>
            </a:pPr>
            <a:r>
              <a:rPr lang="es" dirty="0">
                <a:solidFill>
                  <a:srgbClr val="BD93F9"/>
                </a:solidFill>
                <a:latin typeface="Courier New"/>
                <a:ea typeface="Courier New"/>
                <a:cs typeface="Courier New"/>
                <a:sym typeface="Courier New"/>
              </a:rPr>
              <a:t>console</a:t>
            </a:r>
            <a:r>
              <a:rPr lang="es" dirty="0">
                <a:solidFill>
                  <a:srgbClr val="F8F8F2"/>
                </a:solidFill>
                <a:latin typeface="Courier New"/>
                <a:ea typeface="Courier New"/>
                <a:cs typeface="Courier New"/>
                <a:sym typeface="Courier New"/>
              </a:rPr>
              <a:t>.</a:t>
            </a:r>
            <a:r>
              <a:rPr lang="es" dirty="0">
                <a:solidFill>
                  <a:srgbClr val="50FA7B"/>
                </a:solidFill>
                <a:latin typeface="Courier New"/>
                <a:ea typeface="Courier New"/>
                <a:cs typeface="Courier New"/>
                <a:sym typeface="Courier New"/>
              </a:rPr>
              <a:t>log</a:t>
            </a:r>
            <a:r>
              <a:rPr lang="es" dirty="0">
                <a:solidFill>
                  <a:srgbClr val="F8F8F2"/>
                </a:solidFill>
                <a:latin typeface="Courier New"/>
                <a:ea typeface="Courier New"/>
                <a:cs typeface="Courier New"/>
                <a:sym typeface="Courier New"/>
              </a:rPr>
              <a:t>( </a:t>
            </a:r>
            <a:r>
              <a:rPr lang="es" dirty="0">
                <a:solidFill>
                  <a:srgbClr val="BD93F9"/>
                </a:solidFill>
                <a:latin typeface="Courier New"/>
                <a:ea typeface="Courier New"/>
                <a:cs typeface="Courier New"/>
                <a:sym typeface="Courier New"/>
              </a:rPr>
              <a:t>nombres.</a:t>
            </a:r>
            <a:r>
              <a:rPr lang="es" dirty="0">
                <a:solidFill>
                  <a:srgbClr val="50FA7B"/>
                </a:solidFill>
                <a:latin typeface="Courier New"/>
                <a:ea typeface="Courier New"/>
                <a:cs typeface="Courier New"/>
                <a:sym typeface="Courier New"/>
              </a:rPr>
              <a:t>join(</a:t>
            </a:r>
            <a:r>
              <a:rPr lang="es" dirty="0">
                <a:solidFill>
                  <a:srgbClr val="FFAB40"/>
                </a:solidFill>
                <a:latin typeface="Courier New"/>
                <a:ea typeface="Courier New"/>
                <a:cs typeface="Courier New"/>
                <a:sym typeface="Courier New"/>
              </a:rPr>
              <a:t>“*”</a:t>
            </a:r>
            <a:r>
              <a:rPr lang="es" dirty="0">
                <a:solidFill>
                  <a:srgbClr val="50FA7B"/>
                </a:solidFill>
                <a:latin typeface="Courier New"/>
                <a:ea typeface="Courier New"/>
                <a:cs typeface="Courier New"/>
                <a:sym typeface="Courier New"/>
              </a:rPr>
              <a:t>) </a:t>
            </a:r>
            <a:r>
              <a:rPr lang="es" dirty="0">
                <a:solidFill>
                  <a:srgbClr val="F8F8F2"/>
                </a:solidFill>
                <a:latin typeface="Courier New"/>
                <a:ea typeface="Courier New"/>
                <a:cs typeface="Courier New"/>
                <a:sym typeface="Courier New"/>
              </a:rPr>
              <a:t>) </a:t>
            </a:r>
            <a:endParaRPr dirty="0">
              <a:solidFill>
                <a:srgbClr val="F8F8F2"/>
              </a:solidFill>
              <a:latin typeface="Courier New"/>
              <a:ea typeface="Courier New"/>
              <a:cs typeface="Courier New"/>
              <a:sym typeface="Courier New"/>
            </a:endParaRPr>
          </a:p>
          <a:p>
            <a:pPr marL="0" lvl="0" indent="0" algn="just" rtl="0">
              <a:lnSpc>
                <a:spcPct val="135714"/>
              </a:lnSpc>
              <a:spcBef>
                <a:spcPts val="0"/>
              </a:spcBef>
              <a:spcAft>
                <a:spcPts val="0"/>
              </a:spcAft>
              <a:buClr>
                <a:srgbClr val="000000"/>
              </a:buClr>
              <a:buSzPts val="1100"/>
              <a:buFont typeface="Arial"/>
              <a:buNone/>
            </a:pPr>
            <a:r>
              <a:rPr lang="es" dirty="0">
                <a:solidFill>
                  <a:srgbClr val="6272A4"/>
                </a:solidFill>
                <a:latin typeface="Courier New"/>
                <a:ea typeface="Courier New"/>
                <a:cs typeface="Courier New"/>
                <a:sym typeface="Courier New"/>
              </a:rPr>
              <a:t>// Luis*Ana*Julia</a:t>
            </a:r>
            <a:endParaRPr dirty="0">
              <a:solidFill>
                <a:srgbClr val="BD93F9"/>
              </a:solidFill>
              <a:latin typeface="Courier New"/>
              <a:ea typeface="Courier New"/>
              <a:cs typeface="Courier New"/>
              <a:sym typeface="Courier New"/>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35"/>
          <p:cNvSpPr txBox="1"/>
          <p:nvPr/>
        </p:nvSpPr>
        <p:spPr>
          <a:xfrm>
            <a:off x="475650" y="468275"/>
            <a:ext cx="8193000" cy="7389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4000" b="1">
                <a:solidFill>
                  <a:schemeClr val="dk1"/>
                </a:solidFill>
                <a:latin typeface="DM Sans"/>
                <a:ea typeface="DM Sans"/>
                <a:cs typeface="DM Sans"/>
                <a:sym typeface="DM Sans"/>
              </a:rPr>
              <a:t>Concat</a:t>
            </a:r>
            <a:endParaRPr sz="4000" b="1">
              <a:solidFill>
                <a:schemeClr val="dk1"/>
              </a:solidFill>
              <a:latin typeface="DM Sans"/>
              <a:ea typeface="DM Sans"/>
              <a:cs typeface="DM Sans"/>
              <a:sym typeface="DM Sans"/>
            </a:endParaRPr>
          </a:p>
        </p:txBody>
      </p:sp>
      <p:sp>
        <p:nvSpPr>
          <p:cNvPr id="231" name="Google Shape;231;p35"/>
          <p:cNvSpPr txBox="1"/>
          <p:nvPr/>
        </p:nvSpPr>
        <p:spPr>
          <a:xfrm>
            <a:off x="475500" y="1432025"/>
            <a:ext cx="8193000" cy="808200"/>
          </a:xfrm>
          <a:prstGeom prst="rect">
            <a:avLst/>
          </a:prstGeom>
          <a:noFill/>
          <a:ln>
            <a:noFill/>
          </a:ln>
        </p:spPr>
        <p:txBody>
          <a:bodyPr spcFirstLastPara="1" wrap="square" lIns="91425" tIns="91425" rIns="91425" bIns="91425" anchor="t" anchorCtr="0">
            <a:spAutoFit/>
          </a:bodyPr>
          <a:lstStyle/>
          <a:p>
            <a:pPr marL="0" marR="2254701" lvl="0" indent="0" algn="l" rtl="0">
              <a:spcBef>
                <a:spcPts val="0"/>
              </a:spcBef>
              <a:spcAft>
                <a:spcPts val="0"/>
              </a:spcAft>
              <a:buNone/>
            </a:pPr>
            <a:r>
              <a:rPr lang="es" sz="1350" dirty="0">
                <a:latin typeface="DM Sans"/>
                <a:ea typeface="DM Sans"/>
                <a:cs typeface="DM Sans"/>
                <a:sym typeface="DM Sans"/>
              </a:rPr>
              <a:t>Mediante el método </a:t>
            </a:r>
            <a:r>
              <a:rPr lang="es" sz="1350" b="1" dirty="0">
                <a:latin typeface="DM Sans"/>
                <a:ea typeface="DM Sans"/>
                <a:cs typeface="DM Sans"/>
                <a:sym typeface="DM Sans"/>
              </a:rPr>
              <a:t>concat </a:t>
            </a:r>
            <a:r>
              <a:rPr lang="es" sz="1350" dirty="0">
                <a:latin typeface="DM Sans"/>
                <a:ea typeface="DM Sans"/>
                <a:cs typeface="DM Sans"/>
                <a:sym typeface="DM Sans"/>
              </a:rPr>
              <a:t>podemos </a:t>
            </a:r>
            <a:r>
              <a:rPr lang="es" sz="1350" dirty="0">
                <a:highlight>
                  <a:schemeClr val="accent4"/>
                </a:highlight>
                <a:latin typeface="DM Sans"/>
                <a:ea typeface="DM Sans"/>
                <a:cs typeface="DM Sans"/>
                <a:sym typeface="DM Sans"/>
              </a:rPr>
              <a:t>combinar dos Arrays en un único Array</a:t>
            </a:r>
            <a:r>
              <a:rPr lang="es" sz="1350" dirty="0">
                <a:latin typeface="DM Sans"/>
                <a:ea typeface="DM Sans"/>
                <a:cs typeface="DM Sans"/>
                <a:sym typeface="DM Sans"/>
              </a:rPr>
              <a:t> resultante:</a:t>
            </a:r>
            <a:endParaRPr sz="1350" dirty="0">
              <a:latin typeface="DM Sans"/>
              <a:ea typeface="DM Sans"/>
              <a:cs typeface="DM Sans"/>
              <a:sym typeface="DM Sans"/>
            </a:endParaRPr>
          </a:p>
          <a:p>
            <a:pPr marL="0" lvl="0" indent="0" algn="l" rtl="0">
              <a:spcBef>
                <a:spcPts val="0"/>
              </a:spcBef>
              <a:spcAft>
                <a:spcPts val="0"/>
              </a:spcAft>
              <a:buNone/>
            </a:pPr>
            <a:endParaRPr sz="1350" dirty="0">
              <a:latin typeface="DM Sans"/>
              <a:ea typeface="DM Sans"/>
              <a:cs typeface="DM Sans"/>
              <a:sym typeface="DM Sans"/>
            </a:endParaRPr>
          </a:p>
        </p:txBody>
      </p:sp>
      <p:sp>
        <p:nvSpPr>
          <p:cNvPr id="232" name="Google Shape;232;p35"/>
          <p:cNvSpPr txBox="1"/>
          <p:nvPr/>
        </p:nvSpPr>
        <p:spPr>
          <a:xfrm>
            <a:off x="475650" y="2230000"/>
            <a:ext cx="8193000" cy="2361600"/>
          </a:xfrm>
          <a:prstGeom prst="rect">
            <a:avLst/>
          </a:prstGeom>
          <a:solidFill>
            <a:srgbClr val="000000"/>
          </a:solidFill>
          <a:ln>
            <a:noFill/>
          </a:ln>
        </p:spPr>
        <p:txBody>
          <a:bodyPr spcFirstLastPara="1" wrap="square" lIns="180000" tIns="180000" rIns="180000" bIns="180000" anchor="t" anchorCtr="0">
            <a:noAutofit/>
          </a:bodyPr>
          <a:lstStyle/>
          <a:p>
            <a:pPr marL="0" lvl="0" indent="0" algn="just" rtl="0">
              <a:lnSpc>
                <a:spcPct val="135714"/>
              </a:lnSpc>
              <a:spcBef>
                <a:spcPts val="0"/>
              </a:spcBef>
              <a:spcAft>
                <a:spcPts val="0"/>
              </a:spcAft>
              <a:buClr>
                <a:srgbClr val="000000"/>
              </a:buClr>
              <a:buSzPts val="1100"/>
              <a:buFont typeface="Arial"/>
              <a:buNone/>
            </a:pPr>
            <a:r>
              <a:rPr lang="es" sz="1700" dirty="0">
                <a:solidFill>
                  <a:srgbClr val="FF79C6"/>
                </a:solidFill>
                <a:latin typeface="Courier New"/>
                <a:ea typeface="Courier New"/>
                <a:cs typeface="Courier New"/>
                <a:sym typeface="Courier New"/>
              </a:rPr>
              <a:t>const</a:t>
            </a:r>
            <a:r>
              <a:rPr lang="es" sz="1700" dirty="0">
                <a:solidFill>
                  <a:srgbClr val="F8F8F2"/>
                </a:solidFill>
                <a:latin typeface="Courier New"/>
                <a:ea typeface="Courier New"/>
                <a:cs typeface="Courier New"/>
                <a:sym typeface="Courier New"/>
              </a:rPr>
              <a:t> </a:t>
            </a:r>
            <a:r>
              <a:rPr lang="es" sz="1700" dirty="0">
                <a:solidFill>
                  <a:srgbClr val="BD93F9"/>
                </a:solidFill>
                <a:latin typeface="Courier New"/>
                <a:ea typeface="Courier New"/>
                <a:cs typeface="Courier New"/>
                <a:sym typeface="Courier New"/>
              </a:rPr>
              <a:t>perros</a:t>
            </a:r>
            <a:r>
              <a:rPr lang="es" sz="1700" dirty="0">
                <a:solidFill>
                  <a:srgbClr val="F8F8F2"/>
                </a:solidFill>
                <a:latin typeface="Courier New"/>
                <a:ea typeface="Courier New"/>
                <a:cs typeface="Courier New"/>
                <a:sym typeface="Courier New"/>
              </a:rPr>
              <a:t>   </a:t>
            </a:r>
            <a:r>
              <a:rPr lang="es" sz="1700" dirty="0">
                <a:solidFill>
                  <a:srgbClr val="FF79C6"/>
                </a:solidFill>
                <a:latin typeface="Courier New"/>
                <a:ea typeface="Courier New"/>
                <a:cs typeface="Courier New"/>
                <a:sym typeface="Courier New"/>
              </a:rPr>
              <a:t>=</a:t>
            </a:r>
            <a:r>
              <a:rPr lang="es" sz="1700" dirty="0">
                <a:solidFill>
                  <a:srgbClr val="F8F8F2"/>
                </a:solidFill>
                <a:latin typeface="Courier New"/>
                <a:ea typeface="Courier New"/>
                <a:cs typeface="Courier New"/>
                <a:sym typeface="Courier New"/>
              </a:rPr>
              <a:t> [</a:t>
            </a:r>
            <a:r>
              <a:rPr lang="es" sz="1700" dirty="0">
                <a:solidFill>
                  <a:srgbClr val="E9F284"/>
                </a:solidFill>
                <a:latin typeface="Courier New"/>
                <a:ea typeface="Courier New"/>
                <a:cs typeface="Courier New"/>
                <a:sym typeface="Courier New"/>
              </a:rPr>
              <a:t>"</a:t>
            </a:r>
            <a:r>
              <a:rPr lang="es" sz="1700" dirty="0">
                <a:solidFill>
                  <a:srgbClr val="F1FA8C"/>
                </a:solidFill>
                <a:latin typeface="Courier New"/>
                <a:ea typeface="Courier New"/>
                <a:cs typeface="Courier New"/>
                <a:sym typeface="Courier New"/>
              </a:rPr>
              <a:t>Pupy</a:t>
            </a:r>
            <a:r>
              <a:rPr lang="es" sz="1700" dirty="0">
                <a:solidFill>
                  <a:srgbClr val="E9F284"/>
                </a:solidFill>
                <a:latin typeface="Courier New"/>
                <a:ea typeface="Courier New"/>
                <a:cs typeface="Courier New"/>
                <a:sym typeface="Courier New"/>
              </a:rPr>
              <a:t>"</a:t>
            </a:r>
            <a:r>
              <a:rPr lang="es" sz="1700" dirty="0">
                <a:solidFill>
                  <a:srgbClr val="F8F8F2"/>
                </a:solidFill>
                <a:latin typeface="Courier New"/>
                <a:ea typeface="Courier New"/>
                <a:cs typeface="Courier New"/>
                <a:sym typeface="Courier New"/>
              </a:rPr>
              <a:t>, </a:t>
            </a:r>
            <a:r>
              <a:rPr lang="es" sz="1700" dirty="0">
                <a:solidFill>
                  <a:srgbClr val="E9F284"/>
                </a:solidFill>
                <a:latin typeface="Courier New"/>
                <a:ea typeface="Courier New"/>
                <a:cs typeface="Courier New"/>
                <a:sym typeface="Courier New"/>
              </a:rPr>
              <a:t>“Ronnie”</a:t>
            </a:r>
            <a:r>
              <a:rPr lang="es" sz="1700" dirty="0">
                <a:solidFill>
                  <a:srgbClr val="F8F8F2"/>
                </a:solidFill>
                <a:latin typeface="Courier New"/>
                <a:ea typeface="Courier New"/>
                <a:cs typeface="Courier New"/>
                <a:sym typeface="Courier New"/>
              </a:rPr>
              <a:t>]</a:t>
            </a:r>
            <a:endParaRPr sz="1700" dirty="0">
              <a:solidFill>
                <a:srgbClr val="F8F8F2"/>
              </a:solidFill>
              <a:latin typeface="Courier New"/>
              <a:ea typeface="Courier New"/>
              <a:cs typeface="Courier New"/>
              <a:sym typeface="Courier New"/>
            </a:endParaRPr>
          </a:p>
          <a:p>
            <a:pPr marL="0" lvl="0" indent="0" algn="just" rtl="0">
              <a:lnSpc>
                <a:spcPct val="135714"/>
              </a:lnSpc>
              <a:spcBef>
                <a:spcPts val="0"/>
              </a:spcBef>
              <a:spcAft>
                <a:spcPts val="0"/>
              </a:spcAft>
              <a:buClr>
                <a:srgbClr val="000000"/>
              </a:buClr>
              <a:buSzPts val="1100"/>
              <a:buFont typeface="Arial"/>
              <a:buNone/>
            </a:pPr>
            <a:r>
              <a:rPr lang="es" sz="1700" dirty="0">
                <a:solidFill>
                  <a:srgbClr val="FF79C6"/>
                </a:solidFill>
                <a:latin typeface="Courier New"/>
                <a:ea typeface="Courier New"/>
                <a:cs typeface="Courier New"/>
                <a:sym typeface="Courier New"/>
              </a:rPr>
              <a:t>const</a:t>
            </a:r>
            <a:r>
              <a:rPr lang="es" sz="1700" dirty="0">
                <a:solidFill>
                  <a:srgbClr val="F8F8F2"/>
                </a:solidFill>
                <a:latin typeface="Courier New"/>
                <a:ea typeface="Courier New"/>
                <a:cs typeface="Courier New"/>
                <a:sym typeface="Courier New"/>
              </a:rPr>
              <a:t> </a:t>
            </a:r>
            <a:r>
              <a:rPr lang="es" sz="1700" dirty="0">
                <a:solidFill>
                  <a:srgbClr val="BD93F9"/>
                </a:solidFill>
                <a:latin typeface="Courier New"/>
                <a:ea typeface="Courier New"/>
                <a:cs typeface="Courier New"/>
                <a:sym typeface="Courier New"/>
              </a:rPr>
              <a:t>gatos</a:t>
            </a:r>
            <a:r>
              <a:rPr lang="es" sz="1700" dirty="0">
                <a:solidFill>
                  <a:srgbClr val="F8F8F2"/>
                </a:solidFill>
                <a:latin typeface="Courier New"/>
                <a:ea typeface="Courier New"/>
                <a:cs typeface="Courier New"/>
                <a:sym typeface="Courier New"/>
              </a:rPr>
              <a:t> </a:t>
            </a:r>
            <a:r>
              <a:rPr lang="es" sz="1700" dirty="0">
                <a:solidFill>
                  <a:srgbClr val="FF79C6"/>
                </a:solidFill>
                <a:latin typeface="Courier New"/>
                <a:ea typeface="Courier New"/>
                <a:cs typeface="Courier New"/>
                <a:sym typeface="Courier New"/>
              </a:rPr>
              <a:t>=</a:t>
            </a:r>
            <a:r>
              <a:rPr lang="es" sz="1700" dirty="0">
                <a:solidFill>
                  <a:srgbClr val="F8F8F2"/>
                </a:solidFill>
                <a:latin typeface="Courier New"/>
                <a:ea typeface="Courier New"/>
                <a:cs typeface="Courier New"/>
                <a:sym typeface="Courier New"/>
              </a:rPr>
              <a:t> [</a:t>
            </a:r>
            <a:r>
              <a:rPr lang="es" sz="1700" dirty="0">
                <a:solidFill>
                  <a:srgbClr val="E9F284"/>
                </a:solidFill>
                <a:latin typeface="Courier New"/>
                <a:ea typeface="Courier New"/>
                <a:cs typeface="Courier New"/>
                <a:sym typeface="Courier New"/>
              </a:rPr>
              <a:t>"</a:t>
            </a:r>
            <a:r>
              <a:rPr lang="es" sz="1700" dirty="0">
                <a:solidFill>
                  <a:srgbClr val="F1FA8C"/>
                </a:solidFill>
                <a:latin typeface="Courier New"/>
                <a:ea typeface="Courier New"/>
                <a:cs typeface="Courier New"/>
                <a:sym typeface="Courier New"/>
              </a:rPr>
              <a:t>Mishi</a:t>
            </a:r>
            <a:r>
              <a:rPr lang="es" sz="1700" dirty="0">
                <a:solidFill>
                  <a:srgbClr val="E9F284"/>
                </a:solidFill>
                <a:latin typeface="Courier New"/>
                <a:ea typeface="Courier New"/>
                <a:cs typeface="Courier New"/>
                <a:sym typeface="Courier New"/>
              </a:rPr>
              <a:t>"</a:t>
            </a:r>
            <a:r>
              <a:rPr lang="es" sz="1700" dirty="0">
                <a:solidFill>
                  <a:srgbClr val="F8F8F2"/>
                </a:solidFill>
                <a:latin typeface="Courier New"/>
                <a:ea typeface="Courier New"/>
                <a:cs typeface="Courier New"/>
                <a:sym typeface="Courier New"/>
              </a:rPr>
              <a:t>, </a:t>
            </a:r>
            <a:r>
              <a:rPr lang="es" sz="1700" dirty="0">
                <a:solidFill>
                  <a:srgbClr val="E9F284"/>
                </a:solidFill>
                <a:latin typeface="Courier New"/>
                <a:ea typeface="Courier New"/>
                <a:cs typeface="Courier New"/>
                <a:sym typeface="Courier New"/>
              </a:rPr>
              <a:t>“Garfield”</a:t>
            </a:r>
            <a:r>
              <a:rPr lang="es" sz="1700" dirty="0">
                <a:solidFill>
                  <a:srgbClr val="F8F8F2"/>
                </a:solidFill>
                <a:latin typeface="Courier New"/>
                <a:ea typeface="Courier New"/>
                <a:cs typeface="Courier New"/>
                <a:sym typeface="Courier New"/>
              </a:rPr>
              <a:t>, </a:t>
            </a:r>
            <a:r>
              <a:rPr lang="es" sz="1700" dirty="0">
                <a:solidFill>
                  <a:srgbClr val="E9F284"/>
                </a:solidFill>
                <a:latin typeface="Courier New"/>
                <a:ea typeface="Courier New"/>
                <a:cs typeface="Courier New"/>
                <a:sym typeface="Courier New"/>
              </a:rPr>
              <a:t>"</a:t>
            </a:r>
            <a:r>
              <a:rPr lang="es" sz="1700" dirty="0">
                <a:solidFill>
                  <a:srgbClr val="F1FA8C"/>
                </a:solidFill>
                <a:latin typeface="Courier New"/>
                <a:ea typeface="Courier New"/>
                <a:cs typeface="Courier New"/>
                <a:sym typeface="Courier New"/>
              </a:rPr>
              <a:t>Zuri</a:t>
            </a:r>
            <a:r>
              <a:rPr lang="es" sz="1700" dirty="0">
                <a:solidFill>
                  <a:srgbClr val="E9F284"/>
                </a:solidFill>
                <a:latin typeface="Courier New"/>
                <a:ea typeface="Courier New"/>
                <a:cs typeface="Courier New"/>
                <a:sym typeface="Courier New"/>
              </a:rPr>
              <a:t>"</a:t>
            </a:r>
            <a:r>
              <a:rPr lang="es" sz="1700" dirty="0">
                <a:solidFill>
                  <a:srgbClr val="F8F8F2"/>
                </a:solidFill>
                <a:latin typeface="Courier New"/>
                <a:ea typeface="Courier New"/>
                <a:cs typeface="Courier New"/>
                <a:sym typeface="Courier New"/>
              </a:rPr>
              <a:t>]</a:t>
            </a:r>
            <a:endParaRPr sz="1700" dirty="0">
              <a:solidFill>
                <a:srgbClr val="F8F8F2"/>
              </a:solidFill>
              <a:latin typeface="Courier New"/>
              <a:ea typeface="Courier New"/>
              <a:cs typeface="Courier New"/>
              <a:sym typeface="Courier New"/>
            </a:endParaRPr>
          </a:p>
          <a:p>
            <a:pPr marL="0" lvl="0" indent="0" algn="just" rtl="0">
              <a:lnSpc>
                <a:spcPct val="135714"/>
              </a:lnSpc>
              <a:spcBef>
                <a:spcPts val="0"/>
              </a:spcBef>
              <a:spcAft>
                <a:spcPts val="0"/>
              </a:spcAft>
              <a:buClr>
                <a:srgbClr val="000000"/>
              </a:buClr>
              <a:buSzPts val="1100"/>
              <a:buFont typeface="Arial"/>
              <a:buNone/>
            </a:pPr>
            <a:r>
              <a:rPr lang="es" sz="1700" dirty="0">
                <a:solidFill>
                  <a:srgbClr val="FF79C6"/>
                </a:solidFill>
                <a:latin typeface="Courier New"/>
                <a:ea typeface="Courier New"/>
                <a:cs typeface="Courier New"/>
                <a:sym typeface="Courier New"/>
              </a:rPr>
              <a:t>const</a:t>
            </a:r>
            <a:r>
              <a:rPr lang="es" sz="1700" dirty="0">
                <a:solidFill>
                  <a:srgbClr val="F8F8F2"/>
                </a:solidFill>
                <a:latin typeface="Courier New"/>
                <a:ea typeface="Courier New"/>
                <a:cs typeface="Courier New"/>
                <a:sym typeface="Courier New"/>
              </a:rPr>
              <a:t> </a:t>
            </a:r>
            <a:r>
              <a:rPr lang="es" sz="1700" dirty="0">
                <a:solidFill>
                  <a:srgbClr val="BD93F9"/>
                </a:solidFill>
                <a:latin typeface="Courier New"/>
                <a:ea typeface="Courier New"/>
                <a:cs typeface="Courier New"/>
                <a:sym typeface="Courier New"/>
              </a:rPr>
              <a:t>mascotas </a:t>
            </a:r>
            <a:r>
              <a:rPr lang="es" sz="1700" dirty="0">
                <a:solidFill>
                  <a:srgbClr val="FF79C6"/>
                </a:solidFill>
                <a:latin typeface="Courier New"/>
                <a:ea typeface="Courier New"/>
                <a:cs typeface="Courier New"/>
                <a:sym typeface="Courier New"/>
              </a:rPr>
              <a:t>=</a:t>
            </a:r>
            <a:r>
              <a:rPr lang="es" sz="1700" dirty="0">
                <a:solidFill>
                  <a:srgbClr val="F8F8F2"/>
                </a:solidFill>
                <a:latin typeface="Courier New"/>
                <a:ea typeface="Courier New"/>
                <a:cs typeface="Courier New"/>
                <a:sym typeface="Courier New"/>
              </a:rPr>
              <a:t> </a:t>
            </a:r>
            <a:r>
              <a:rPr lang="es" sz="1700" dirty="0">
                <a:solidFill>
                  <a:srgbClr val="BD93F9"/>
                </a:solidFill>
                <a:latin typeface="Courier New"/>
                <a:ea typeface="Courier New"/>
                <a:cs typeface="Courier New"/>
                <a:sym typeface="Courier New"/>
              </a:rPr>
              <a:t>perros</a:t>
            </a:r>
            <a:r>
              <a:rPr lang="es" sz="1700" dirty="0">
                <a:solidFill>
                  <a:srgbClr val="F8F8F2"/>
                </a:solidFill>
                <a:latin typeface="Courier New"/>
                <a:ea typeface="Courier New"/>
                <a:cs typeface="Courier New"/>
                <a:sym typeface="Courier New"/>
              </a:rPr>
              <a:t>.</a:t>
            </a:r>
            <a:r>
              <a:rPr lang="es" sz="1700" dirty="0">
                <a:solidFill>
                  <a:srgbClr val="50FA7B"/>
                </a:solidFill>
                <a:latin typeface="Courier New"/>
                <a:ea typeface="Courier New"/>
                <a:cs typeface="Courier New"/>
                <a:sym typeface="Courier New"/>
              </a:rPr>
              <a:t>concat</a:t>
            </a:r>
            <a:r>
              <a:rPr lang="es" sz="1700" dirty="0">
                <a:solidFill>
                  <a:srgbClr val="F8F8F2"/>
                </a:solidFill>
                <a:latin typeface="Courier New"/>
                <a:ea typeface="Courier New"/>
                <a:cs typeface="Courier New"/>
                <a:sym typeface="Courier New"/>
              </a:rPr>
              <a:t>(</a:t>
            </a:r>
            <a:r>
              <a:rPr lang="es" sz="1700" dirty="0">
                <a:solidFill>
                  <a:srgbClr val="BD93F9"/>
                </a:solidFill>
                <a:latin typeface="Courier New"/>
                <a:ea typeface="Courier New"/>
                <a:cs typeface="Courier New"/>
                <a:sym typeface="Courier New"/>
              </a:rPr>
              <a:t>gatos</a:t>
            </a:r>
            <a:r>
              <a:rPr lang="es" sz="1700" dirty="0">
                <a:solidFill>
                  <a:srgbClr val="F8F8F2"/>
                </a:solidFill>
                <a:latin typeface="Courier New"/>
                <a:ea typeface="Courier New"/>
                <a:cs typeface="Courier New"/>
                <a:sym typeface="Courier New"/>
              </a:rPr>
              <a:t>)</a:t>
            </a:r>
            <a:endParaRPr sz="1700" dirty="0">
              <a:solidFill>
                <a:srgbClr val="F8F8F2"/>
              </a:solidFill>
              <a:latin typeface="Courier New"/>
              <a:ea typeface="Courier New"/>
              <a:cs typeface="Courier New"/>
              <a:sym typeface="Courier New"/>
            </a:endParaRPr>
          </a:p>
          <a:p>
            <a:pPr marL="0" lvl="0" indent="0" algn="just" rtl="0">
              <a:lnSpc>
                <a:spcPct val="135714"/>
              </a:lnSpc>
              <a:spcBef>
                <a:spcPts val="0"/>
              </a:spcBef>
              <a:spcAft>
                <a:spcPts val="0"/>
              </a:spcAft>
              <a:buClr>
                <a:srgbClr val="000000"/>
              </a:buClr>
              <a:buSzPts val="1100"/>
              <a:buFont typeface="Arial"/>
              <a:buNone/>
            </a:pPr>
            <a:r>
              <a:rPr lang="es" sz="1700" dirty="0">
                <a:solidFill>
                  <a:srgbClr val="BD93F9"/>
                </a:solidFill>
                <a:latin typeface="Courier New"/>
                <a:ea typeface="Courier New"/>
                <a:cs typeface="Courier New"/>
                <a:sym typeface="Courier New"/>
              </a:rPr>
              <a:t>console</a:t>
            </a:r>
            <a:r>
              <a:rPr lang="es" sz="1700" dirty="0">
                <a:solidFill>
                  <a:srgbClr val="F8F8F2"/>
                </a:solidFill>
                <a:latin typeface="Courier New"/>
                <a:ea typeface="Courier New"/>
                <a:cs typeface="Courier New"/>
                <a:sym typeface="Courier New"/>
              </a:rPr>
              <a:t>.</a:t>
            </a:r>
            <a:r>
              <a:rPr lang="es" sz="1700" dirty="0">
                <a:solidFill>
                  <a:srgbClr val="50FA7B"/>
                </a:solidFill>
                <a:latin typeface="Courier New"/>
                <a:ea typeface="Courier New"/>
                <a:cs typeface="Courier New"/>
                <a:sym typeface="Courier New"/>
              </a:rPr>
              <a:t>log</a:t>
            </a:r>
            <a:r>
              <a:rPr lang="es" sz="1700" dirty="0">
                <a:solidFill>
                  <a:srgbClr val="F8F8F2"/>
                </a:solidFill>
                <a:latin typeface="Courier New"/>
                <a:ea typeface="Courier New"/>
                <a:cs typeface="Courier New"/>
                <a:sym typeface="Courier New"/>
              </a:rPr>
              <a:t>(</a:t>
            </a:r>
            <a:r>
              <a:rPr lang="es" sz="1700" dirty="0">
                <a:solidFill>
                  <a:srgbClr val="BD93F9"/>
                </a:solidFill>
                <a:latin typeface="Courier New"/>
                <a:ea typeface="Courier New"/>
                <a:cs typeface="Courier New"/>
                <a:sym typeface="Courier New"/>
              </a:rPr>
              <a:t>mascotas</a:t>
            </a:r>
            <a:r>
              <a:rPr lang="es" sz="1700" dirty="0">
                <a:solidFill>
                  <a:srgbClr val="F8F8F2"/>
                </a:solidFill>
                <a:latin typeface="Courier New"/>
                <a:ea typeface="Courier New"/>
                <a:cs typeface="Courier New"/>
                <a:sym typeface="Courier New"/>
              </a:rPr>
              <a:t>)</a:t>
            </a:r>
            <a:endParaRPr sz="1700" dirty="0">
              <a:solidFill>
                <a:srgbClr val="F8F8F2"/>
              </a:solidFill>
              <a:latin typeface="Courier New"/>
              <a:ea typeface="Courier New"/>
              <a:cs typeface="Courier New"/>
              <a:sym typeface="Courier New"/>
            </a:endParaRPr>
          </a:p>
          <a:p>
            <a:pPr marL="0" lvl="0" indent="0" algn="just" rtl="0">
              <a:lnSpc>
                <a:spcPct val="135714"/>
              </a:lnSpc>
              <a:spcBef>
                <a:spcPts val="0"/>
              </a:spcBef>
              <a:spcAft>
                <a:spcPts val="0"/>
              </a:spcAft>
              <a:buClr>
                <a:srgbClr val="000000"/>
              </a:buClr>
              <a:buSzPts val="1100"/>
              <a:buFont typeface="Arial"/>
              <a:buNone/>
            </a:pPr>
            <a:r>
              <a:rPr lang="es" sz="1700" dirty="0">
                <a:solidFill>
                  <a:srgbClr val="6272A4"/>
                </a:solidFill>
                <a:latin typeface="Courier New"/>
                <a:ea typeface="Courier New"/>
                <a:cs typeface="Courier New"/>
                <a:sym typeface="Courier New"/>
              </a:rPr>
              <a:t>// ["Pupy", “Ronnie”, "Mishi", “Garfield”, "Zuri"]</a:t>
            </a:r>
            <a:endParaRPr sz="2100" dirty="0">
              <a:solidFill>
                <a:srgbClr val="FF79C6"/>
              </a:solidFill>
              <a:latin typeface="Courier New"/>
              <a:ea typeface="Courier New"/>
              <a:cs typeface="Courier New"/>
              <a:sym typeface="Courier New"/>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36"/>
          <p:cNvSpPr txBox="1"/>
          <p:nvPr/>
        </p:nvSpPr>
        <p:spPr>
          <a:xfrm>
            <a:off x="475500" y="468275"/>
            <a:ext cx="8193000" cy="7389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4000" b="1">
                <a:solidFill>
                  <a:schemeClr val="dk1"/>
                </a:solidFill>
                <a:latin typeface="DM Sans"/>
                <a:ea typeface="DM Sans"/>
                <a:cs typeface="DM Sans"/>
                <a:sym typeface="DM Sans"/>
              </a:rPr>
              <a:t>Slice</a:t>
            </a:r>
            <a:endParaRPr sz="4000" b="1">
              <a:solidFill>
                <a:schemeClr val="dk1"/>
              </a:solidFill>
              <a:latin typeface="DM Sans"/>
              <a:ea typeface="DM Sans"/>
              <a:cs typeface="DM Sans"/>
              <a:sym typeface="DM Sans"/>
            </a:endParaRPr>
          </a:p>
        </p:txBody>
      </p:sp>
      <p:sp>
        <p:nvSpPr>
          <p:cNvPr id="238" name="Google Shape;238;p36"/>
          <p:cNvSpPr txBox="1"/>
          <p:nvPr/>
        </p:nvSpPr>
        <p:spPr>
          <a:xfrm>
            <a:off x="475500" y="1277275"/>
            <a:ext cx="8193000" cy="1015800"/>
          </a:xfrm>
          <a:prstGeom prst="rect">
            <a:avLst/>
          </a:prstGeom>
          <a:noFill/>
          <a:ln>
            <a:noFill/>
          </a:ln>
        </p:spPr>
        <p:txBody>
          <a:bodyPr spcFirstLastPara="1" wrap="square" lIns="91425" tIns="91425" rIns="91425" bIns="91425" anchor="t" anchorCtr="0">
            <a:spAutoFit/>
          </a:bodyPr>
          <a:lstStyle/>
          <a:p>
            <a:pPr marL="0" marR="2254701" lvl="0" indent="0" algn="l" rtl="0">
              <a:spcBef>
                <a:spcPts val="0"/>
              </a:spcBef>
              <a:spcAft>
                <a:spcPts val="0"/>
              </a:spcAft>
              <a:buNone/>
            </a:pPr>
            <a:r>
              <a:rPr lang="es" sz="1350" dirty="0">
                <a:latin typeface="DM Sans"/>
                <a:ea typeface="DM Sans"/>
                <a:cs typeface="DM Sans"/>
                <a:sym typeface="DM Sans"/>
              </a:rPr>
              <a:t>El método </a:t>
            </a:r>
            <a:r>
              <a:rPr lang="es" sz="1350" b="1" dirty="0">
                <a:latin typeface="DM Sans"/>
                <a:ea typeface="DM Sans"/>
                <a:cs typeface="DM Sans"/>
                <a:sym typeface="DM Sans"/>
              </a:rPr>
              <a:t>slice </a:t>
            </a:r>
            <a:r>
              <a:rPr lang="es" sz="1350" dirty="0">
                <a:latin typeface="DM Sans"/>
                <a:ea typeface="DM Sans"/>
                <a:cs typeface="DM Sans"/>
                <a:sym typeface="DM Sans"/>
              </a:rPr>
              <a:t>devuelve </a:t>
            </a:r>
            <a:r>
              <a:rPr lang="es" sz="1350" dirty="0">
                <a:highlight>
                  <a:schemeClr val="accent4"/>
                </a:highlight>
                <a:latin typeface="DM Sans"/>
                <a:ea typeface="DM Sans"/>
                <a:cs typeface="DM Sans"/>
                <a:sym typeface="DM Sans"/>
              </a:rPr>
              <a:t>una copia de una parte del Array dentro de un nuevo Array</a:t>
            </a:r>
            <a:r>
              <a:rPr lang="es" sz="1350" dirty="0">
                <a:latin typeface="DM Sans"/>
                <a:ea typeface="DM Sans"/>
                <a:cs typeface="DM Sans"/>
                <a:sym typeface="DM Sans"/>
              </a:rPr>
              <a:t>, empezando por el inicio hasta fin (fin no incluído). El Array original no se modificará.</a:t>
            </a:r>
            <a:endParaRPr sz="1350" dirty="0">
              <a:latin typeface="DM Sans"/>
              <a:ea typeface="DM Sans"/>
              <a:cs typeface="DM Sans"/>
              <a:sym typeface="DM Sans"/>
            </a:endParaRPr>
          </a:p>
          <a:p>
            <a:pPr marL="0" lvl="0" indent="0" algn="l" rtl="0">
              <a:spcBef>
                <a:spcPts val="0"/>
              </a:spcBef>
              <a:spcAft>
                <a:spcPts val="0"/>
              </a:spcAft>
              <a:buNone/>
            </a:pPr>
            <a:endParaRPr sz="1350" dirty="0">
              <a:latin typeface="DM Sans"/>
              <a:ea typeface="DM Sans"/>
              <a:cs typeface="DM Sans"/>
              <a:sym typeface="DM Sans"/>
            </a:endParaRPr>
          </a:p>
        </p:txBody>
      </p:sp>
      <p:sp>
        <p:nvSpPr>
          <p:cNvPr id="239" name="Google Shape;239;p36"/>
          <p:cNvSpPr txBox="1"/>
          <p:nvPr/>
        </p:nvSpPr>
        <p:spPr>
          <a:xfrm>
            <a:off x="475500" y="2293075"/>
            <a:ext cx="8193000" cy="1664700"/>
          </a:xfrm>
          <a:prstGeom prst="rect">
            <a:avLst/>
          </a:prstGeom>
          <a:solidFill>
            <a:srgbClr val="000000"/>
          </a:solidFill>
          <a:ln>
            <a:noFill/>
          </a:ln>
        </p:spPr>
        <p:txBody>
          <a:bodyPr spcFirstLastPara="1" wrap="square" lIns="180000" tIns="180000" rIns="180000" bIns="180000" anchor="t" anchorCtr="0">
            <a:noAutofit/>
          </a:bodyPr>
          <a:lstStyle/>
          <a:p>
            <a:pPr marL="0" lvl="0" indent="0" algn="l" rtl="0">
              <a:lnSpc>
                <a:spcPct val="135714"/>
              </a:lnSpc>
              <a:spcBef>
                <a:spcPts val="0"/>
              </a:spcBef>
              <a:spcAft>
                <a:spcPts val="0"/>
              </a:spcAft>
              <a:buClr>
                <a:srgbClr val="000000"/>
              </a:buClr>
              <a:buSzPts val="1100"/>
              <a:buFont typeface="Arial"/>
              <a:buNone/>
            </a:pPr>
            <a:r>
              <a:rPr lang="es" sz="1500" dirty="0">
                <a:solidFill>
                  <a:srgbClr val="FF79C6"/>
                </a:solidFill>
                <a:latin typeface="Courier New"/>
                <a:ea typeface="Courier New"/>
                <a:cs typeface="Courier New"/>
                <a:sym typeface="Courier New"/>
              </a:rPr>
              <a:t>const</a:t>
            </a:r>
            <a:r>
              <a:rPr lang="es" sz="1500" dirty="0">
                <a:solidFill>
                  <a:srgbClr val="F8F8F2"/>
                </a:solidFill>
                <a:latin typeface="Courier New"/>
                <a:ea typeface="Courier New"/>
                <a:cs typeface="Courier New"/>
                <a:sym typeface="Courier New"/>
              </a:rPr>
              <a:t> </a:t>
            </a:r>
            <a:r>
              <a:rPr lang="es" sz="1500" dirty="0">
                <a:solidFill>
                  <a:srgbClr val="BD93F9"/>
                </a:solidFill>
                <a:latin typeface="Courier New"/>
                <a:ea typeface="Courier New"/>
                <a:cs typeface="Courier New"/>
                <a:sym typeface="Courier New"/>
              </a:rPr>
              <a:t>nombres</a:t>
            </a:r>
            <a:r>
              <a:rPr lang="es" sz="1500" dirty="0">
                <a:solidFill>
                  <a:srgbClr val="F8F8F2"/>
                </a:solidFill>
                <a:latin typeface="Courier New"/>
                <a:ea typeface="Courier New"/>
                <a:cs typeface="Courier New"/>
                <a:sym typeface="Courier New"/>
              </a:rPr>
              <a:t>    </a:t>
            </a:r>
            <a:r>
              <a:rPr lang="es" sz="1500" dirty="0">
                <a:solidFill>
                  <a:srgbClr val="FF79C6"/>
                </a:solidFill>
                <a:latin typeface="Courier New"/>
                <a:ea typeface="Courier New"/>
                <a:cs typeface="Courier New"/>
                <a:sym typeface="Courier New"/>
              </a:rPr>
              <a:t>=</a:t>
            </a:r>
            <a:r>
              <a:rPr lang="es" sz="1500" dirty="0">
                <a:solidFill>
                  <a:srgbClr val="F8F8F2"/>
                </a:solidFill>
                <a:latin typeface="Courier New"/>
                <a:ea typeface="Courier New"/>
                <a:cs typeface="Courier New"/>
                <a:sym typeface="Courier New"/>
              </a:rPr>
              <a:t> [</a:t>
            </a:r>
            <a:r>
              <a:rPr lang="es" sz="1500" dirty="0">
                <a:solidFill>
                  <a:srgbClr val="E9F284"/>
                </a:solidFill>
                <a:latin typeface="Courier New"/>
                <a:ea typeface="Courier New"/>
                <a:cs typeface="Courier New"/>
                <a:sym typeface="Courier New"/>
              </a:rPr>
              <a:t>'</a:t>
            </a:r>
            <a:r>
              <a:rPr lang="es" sz="1500" dirty="0">
                <a:solidFill>
                  <a:srgbClr val="F1FA8C"/>
                </a:solidFill>
                <a:latin typeface="Courier New"/>
                <a:ea typeface="Courier New"/>
                <a:cs typeface="Courier New"/>
                <a:sym typeface="Courier New"/>
              </a:rPr>
              <a:t>Rita</a:t>
            </a:r>
            <a:r>
              <a:rPr lang="es" sz="1500" dirty="0">
                <a:solidFill>
                  <a:srgbClr val="E9F284"/>
                </a:solidFill>
                <a:latin typeface="Courier New"/>
                <a:ea typeface="Courier New"/>
                <a:cs typeface="Courier New"/>
                <a:sym typeface="Courier New"/>
              </a:rPr>
              <a:t>'</a:t>
            </a:r>
            <a:r>
              <a:rPr lang="es" sz="1500" dirty="0">
                <a:solidFill>
                  <a:srgbClr val="F8F8F2"/>
                </a:solidFill>
                <a:latin typeface="Courier New"/>
                <a:ea typeface="Courier New"/>
                <a:cs typeface="Courier New"/>
                <a:sym typeface="Courier New"/>
              </a:rPr>
              <a:t>, </a:t>
            </a:r>
            <a:r>
              <a:rPr lang="es" sz="1500" dirty="0">
                <a:solidFill>
                  <a:srgbClr val="E9F284"/>
                </a:solidFill>
                <a:latin typeface="Courier New"/>
                <a:ea typeface="Courier New"/>
                <a:cs typeface="Courier New"/>
                <a:sym typeface="Courier New"/>
              </a:rPr>
              <a:t>'</a:t>
            </a:r>
            <a:r>
              <a:rPr lang="es" sz="1500" dirty="0">
                <a:solidFill>
                  <a:srgbClr val="F1FA8C"/>
                </a:solidFill>
                <a:latin typeface="Courier New"/>
                <a:ea typeface="Courier New"/>
                <a:cs typeface="Courier New"/>
                <a:sym typeface="Courier New"/>
              </a:rPr>
              <a:t>Pedro</a:t>
            </a:r>
            <a:r>
              <a:rPr lang="es" sz="1500" dirty="0">
                <a:solidFill>
                  <a:srgbClr val="E9F284"/>
                </a:solidFill>
                <a:latin typeface="Courier New"/>
                <a:ea typeface="Courier New"/>
                <a:cs typeface="Courier New"/>
                <a:sym typeface="Courier New"/>
              </a:rPr>
              <a:t>'</a:t>
            </a:r>
            <a:r>
              <a:rPr lang="es" sz="1500" dirty="0">
                <a:solidFill>
                  <a:srgbClr val="F8F8F2"/>
                </a:solidFill>
                <a:latin typeface="Courier New"/>
                <a:ea typeface="Courier New"/>
                <a:cs typeface="Courier New"/>
                <a:sym typeface="Courier New"/>
              </a:rPr>
              <a:t>, </a:t>
            </a:r>
            <a:r>
              <a:rPr lang="es" sz="1500" dirty="0">
                <a:solidFill>
                  <a:srgbClr val="E9F284"/>
                </a:solidFill>
                <a:latin typeface="Courier New"/>
                <a:ea typeface="Courier New"/>
                <a:cs typeface="Courier New"/>
                <a:sym typeface="Courier New"/>
              </a:rPr>
              <a:t>'</a:t>
            </a:r>
            <a:r>
              <a:rPr lang="es" sz="1500" dirty="0">
                <a:solidFill>
                  <a:srgbClr val="F1FA8C"/>
                </a:solidFill>
                <a:latin typeface="Courier New"/>
                <a:ea typeface="Courier New"/>
                <a:cs typeface="Courier New"/>
                <a:sym typeface="Courier New"/>
              </a:rPr>
              <a:t>Miguel</a:t>
            </a:r>
            <a:r>
              <a:rPr lang="es" sz="1500" dirty="0">
                <a:solidFill>
                  <a:srgbClr val="E9F284"/>
                </a:solidFill>
                <a:latin typeface="Courier New"/>
                <a:ea typeface="Courier New"/>
                <a:cs typeface="Courier New"/>
                <a:sym typeface="Courier New"/>
              </a:rPr>
              <a:t>'</a:t>
            </a:r>
            <a:r>
              <a:rPr lang="es" sz="1500" dirty="0">
                <a:solidFill>
                  <a:srgbClr val="F8F8F2"/>
                </a:solidFill>
                <a:latin typeface="Courier New"/>
                <a:ea typeface="Courier New"/>
                <a:cs typeface="Courier New"/>
                <a:sym typeface="Courier New"/>
              </a:rPr>
              <a:t>, </a:t>
            </a:r>
            <a:r>
              <a:rPr lang="es" sz="1500" dirty="0">
                <a:solidFill>
                  <a:srgbClr val="E9F284"/>
                </a:solidFill>
                <a:latin typeface="Courier New"/>
                <a:ea typeface="Courier New"/>
                <a:cs typeface="Courier New"/>
                <a:sym typeface="Courier New"/>
              </a:rPr>
              <a:t>'</a:t>
            </a:r>
            <a:r>
              <a:rPr lang="es" sz="1500" dirty="0">
                <a:solidFill>
                  <a:srgbClr val="F1FA8C"/>
                </a:solidFill>
                <a:latin typeface="Courier New"/>
                <a:ea typeface="Courier New"/>
                <a:cs typeface="Courier New"/>
                <a:sym typeface="Courier New"/>
              </a:rPr>
              <a:t>Ana</a:t>
            </a:r>
            <a:r>
              <a:rPr lang="es" sz="1500" dirty="0">
                <a:solidFill>
                  <a:srgbClr val="E9F284"/>
                </a:solidFill>
                <a:latin typeface="Courier New"/>
                <a:ea typeface="Courier New"/>
                <a:cs typeface="Courier New"/>
                <a:sym typeface="Courier New"/>
              </a:rPr>
              <a:t>'</a:t>
            </a:r>
            <a:r>
              <a:rPr lang="es" sz="1500" dirty="0">
                <a:solidFill>
                  <a:srgbClr val="F8F8F2"/>
                </a:solidFill>
                <a:latin typeface="Courier New"/>
                <a:ea typeface="Courier New"/>
                <a:cs typeface="Courier New"/>
                <a:sym typeface="Courier New"/>
              </a:rPr>
              <a:t>, </a:t>
            </a:r>
            <a:r>
              <a:rPr lang="es" sz="1500" dirty="0">
                <a:solidFill>
                  <a:srgbClr val="E9F284"/>
                </a:solidFill>
                <a:latin typeface="Courier New"/>
                <a:ea typeface="Courier New"/>
                <a:cs typeface="Courier New"/>
                <a:sym typeface="Courier New"/>
              </a:rPr>
              <a:t>'</a:t>
            </a:r>
            <a:r>
              <a:rPr lang="es" sz="1500" dirty="0">
                <a:solidFill>
                  <a:srgbClr val="F1FA8C"/>
                </a:solidFill>
                <a:latin typeface="Courier New"/>
                <a:ea typeface="Courier New"/>
                <a:cs typeface="Courier New"/>
                <a:sym typeface="Courier New"/>
              </a:rPr>
              <a:t>Vanesa</a:t>
            </a:r>
            <a:r>
              <a:rPr lang="es" sz="1500" dirty="0">
                <a:solidFill>
                  <a:srgbClr val="E9F284"/>
                </a:solidFill>
                <a:latin typeface="Courier New"/>
                <a:ea typeface="Courier New"/>
                <a:cs typeface="Courier New"/>
                <a:sym typeface="Courier New"/>
              </a:rPr>
              <a:t>'</a:t>
            </a:r>
            <a:r>
              <a:rPr lang="es" sz="1500" dirty="0">
                <a:solidFill>
                  <a:srgbClr val="F8F8F2"/>
                </a:solidFill>
                <a:latin typeface="Courier New"/>
                <a:ea typeface="Courier New"/>
                <a:cs typeface="Courier New"/>
                <a:sym typeface="Courier New"/>
              </a:rPr>
              <a:t>];</a:t>
            </a:r>
            <a:endParaRPr sz="1500" dirty="0">
              <a:solidFill>
                <a:srgbClr val="F8F8F2"/>
              </a:solidFill>
              <a:latin typeface="Courier New"/>
              <a:ea typeface="Courier New"/>
              <a:cs typeface="Courier New"/>
              <a:sym typeface="Courier New"/>
            </a:endParaRPr>
          </a:p>
          <a:p>
            <a:pPr marL="0" lvl="0" indent="0" algn="l" rtl="0">
              <a:lnSpc>
                <a:spcPct val="135714"/>
              </a:lnSpc>
              <a:spcBef>
                <a:spcPts val="0"/>
              </a:spcBef>
              <a:spcAft>
                <a:spcPts val="0"/>
              </a:spcAft>
              <a:buClr>
                <a:srgbClr val="000000"/>
              </a:buClr>
              <a:buSzPts val="1100"/>
              <a:buFont typeface="Arial"/>
              <a:buNone/>
            </a:pPr>
            <a:r>
              <a:rPr lang="es" sz="1500" dirty="0">
                <a:solidFill>
                  <a:srgbClr val="FF79C6"/>
                </a:solidFill>
                <a:latin typeface="Courier New"/>
                <a:ea typeface="Courier New"/>
                <a:cs typeface="Courier New"/>
                <a:sym typeface="Courier New"/>
              </a:rPr>
              <a:t>const</a:t>
            </a:r>
            <a:r>
              <a:rPr lang="es" sz="1500" dirty="0">
                <a:solidFill>
                  <a:srgbClr val="F8F8F2"/>
                </a:solidFill>
                <a:latin typeface="Courier New"/>
                <a:ea typeface="Courier New"/>
                <a:cs typeface="Courier New"/>
                <a:sym typeface="Courier New"/>
              </a:rPr>
              <a:t> </a:t>
            </a:r>
            <a:r>
              <a:rPr lang="es" sz="1500" dirty="0">
                <a:solidFill>
                  <a:srgbClr val="BD93F9"/>
                </a:solidFill>
                <a:latin typeface="Courier New"/>
                <a:ea typeface="Courier New"/>
                <a:cs typeface="Courier New"/>
                <a:sym typeface="Courier New"/>
              </a:rPr>
              <a:t>masculinos</a:t>
            </a:r>
            <a:r>
              <a:rPr lang="es" sz="1500" dirty="0">
                <a:solidFill>
                  <a:srgbClr val="F8F8F2"/>
                </a:solidFill>
                <a:latin typeface="Courier New"/>
                <a:ea typeface="Courier New"/>
                <a:cs typeface="Courier New"/>
                <a:sym typeface="Courier New"/>
              </a:rPr>
              <a:t> </a:t>
            </a:r>
            <a:r>
              <a:rPr lang="es" sz="1500" dirty="0">
                <a:solidFill>
                  <a:srgbClr val="FF79C6"/>
                </a:solidFill>
                <a:latin typeface="Courier New"/>
                <a:ea typeface="Courier New"/>
                <a:cs typeface="Courier New"/>
                <a:sym typeface="Courier New"/>
              </a:rPr>
              <a:t>=</a:t>
            </a:r>
            <a:r>
              <a:rPr lang="es" sz="1500" dirty="0">
                <a:solidFill>
                  <a:srgbClr val="F8F8F2"/>
                </a:solidFill>
                <a:latin typeface="Courier New"/>
                <a:ea typeface="Courier New"/>
                <a:cs typeface="Courier New"/>
                <a:sym typeface="Courier New"/>
              </a:rPr>
              <a:t> </a:t>
            </a:r>
            <a:r>
              <a:rPr lang="es" sz="1500" dirty="0">
                <a:solidFill>
                  <a:srgbClr val="BD93F9"/>
                </a:solidFill>
                <a:latin typeface="Courier New"/>
                <a:ea typeface="Courier New"/>
                <a:cs typeface="Courier New"/>
                <a:sym typeface="Courier New"/>
              </a:rPr>
              <a:t>nombres</a:t>
            </a:r>
            <a:r>
              <a:rPr lang="es" sz="1500" dirty="0">
                <a:solidFill>
                  <a:srgbClr val="F8F8F2"/>
                </a:solidFill>
                <a:latin typeface="Courier New"/>
                <a:ea typeface="Courier New"/>
                <a:cs typeface="Courier New"/>
                <a:sym typeface="Courier New"/>
              </a:rPr>
              <a:t>.</a:t>
            </a:r>
            <a:r>
              <a:rPr lang="es" sz="1500" dirty="0">
                <a:solidFill>
                  <a:srgbClr val="50FA7B"/>
                </a:solidFill>
                <a:latin typeface="Courier New"/>
                <a:ea typeface="Courier New"/>
                <a:cs typeface="Courier New"/>
                <a:sym typeface="Courier New"/>
              </a:rPr>
              <a:t>slice</a:t>
            </a:r>
            <a:r>
              <a:rPr lang="es" sz="1500" dirty="0">
                <a:solidFill>
                  <a:srgbClr val="F8F8F2"/>
                </a:solidFill>
                <a:latin typeface="Courier New"/>
                <a:ea typeface="Courier New"/>
                <a:cs typeface="Courier New"/>
                <a:sym typeface="Courier New"/>
              </a:rPr>
              <a:t>(</a:t>
            </a:r>
            <a:r>
              <a:rPr lang="es" sz="1500" dirty="0">
                <a:solidFill>
                  <a:srgbClr val="BD93F9"/>
                </a:solidFill>
                <a:latin typeface="Courier New"/>
                <a:ea typeface="Courier New"/>
                <a:cs typeface="Courier New"/>
                <a:sym typeface="Courier New"/>
              </a:rPr>
              <a:t>1</a:t>
            </a:r>
            <a:r>
              <a:rPr lang="es" sz="1500" dirty="0">
                <a:solidFill>
                  <a:srgbClr val="F8F8F2"/>
                </a:solidFill>
                <a:latin typeface="Courier New"/>
                <a:ea typeface="Courier New"/>
                <a:cs typeface="Courier New"/>
                <a:sym typeface="Courier New"/>
              </a:rPr>
              <a:t>, </a:t>
            </a:r>
            <a:r>
              <a:rPr lang="es" sz="1500" dirty="0">
                <a:solidFill>
                  <a:srgbClr val="BD93F9"/>
                </a:solidFill>
                <a:latin typeface="Courier New"/>
                <a:ea typeface="Courier New"/>
                <a:cs typeface="Courier New"/>
                <a:sym typeface="Courier New"/>
              </a:rPr>
              <a:t>3</a:t>
            </a:r>
            <a:r>
              <a:rPr lang="es" sz="1500" dirty="0">
                <a:solidFill>
                  <a:srgbClr val="F8F8F2"/>
                </a:solidFill>
                <a:latin typeface="Courier New"/>
                <a:ea typeface="Courier New"/>
                <a:cs typeface="Courier New"/>
                <a:sym typeface="Courier New"/>
              </a:rPr>
              <a:t>); </a:t>
            </a:r>
            <a:r>
              <a:rPr lang="es" sz="1000" dirty="0">
                <a:solidFill>
                  <a:srgbClr val="6272A4"/>
                </a:solidFill>
                <a:latin typeface="Courier New"/>
                <a:ea typeface="Courier New"/>
                <a:cs typeface="Courier New"/>
                <a:sym typeface="Courier New"/>
              </a:rPr>
              <a:t>// Nuevo array desde la posición 1 a 3.</a:t>
            </a:r>
            <a:endParaRPr sz="1000" dirty="0">
              <a:solidFill>
                <a:srgbClr val="6272A4"/>
              </a:solidFill>
              <a:latin typeface="Courier New"/>
              <a:ea typeface="Courier New"/>
              <a:cs typeface="Courier New"/>
              <a:sym typeface="Courier New"/>
            </a:endParaRPr>
          </a:p>
          <a:p>
            <a:pPr marL="0" lvl="0" indent="0" algn="l" rtl="0">
              <a:lnSpc>
                <a:spcPct val="135714"/>
              </a:lnSpc>
              <a:spcBef>
                <a:spcPts val="0"/>
              </a:spcBef>
              <a:spcAft>
                <a:spcPts val="0"/>
              </a:spcAft>
              <a:buClr>
                <a:srgbClr val="000000"/>
              </a:buClr>
              <a:buSzPts val="1100"/>
              <a:buFont typeface="Arial"/>
              <a:buNone/>
            </a:pPr>
            <a:r>
              <a:rPr lang="es" sz="1500" dirty="0">
                <a:solidFill>
                  <a:srgbClr val="6272A4"/>
                </a:solidFill>
                <a:latin typeface="Courier New"/>
                <a:ea typeface="Courier New"/>
                <a:cs typeface="Courier New"/>
                <a:sym typeface="Courier New"/>
              </a:rPr>
              <a:t>// masculinos contiene ['Pedro','Miguel']</a:t>
            </a:r>
            <a:endParaRPr sz="1500" dirty="0">
              <a:solidFill>
                <a:srgbClr val="6272A4"/>
              </a:solidFill>
              <a:latin typeface="Courier New"/>
              <a:ea typeface="Courier New"/>
              <a:cs typeface="Courier New"/>
              <a:sym typeface="Courier New"/>
            </a:endParaRPr>
          </a:p>
          <a:p>
            <a:pPr marL="0" lvl="0" indent="0" algn="l" rtl="0">
              <a:lnSpc>
                <a:spcPct val="150000"/>
              </a:lnSpc>
              <a:spcBef>
                <a:spcPts val="0"/>
              </a:spcBef>
              <a:spcAft>
                <a:spcPts val="0"/>
              </a:spcAft>
              <a:buNone/>
            </a:pPr>
            <a:endParaRPr sz="1500" dirty="0">
              <a:solidFill>
                <a:srgbClr val="F06292"/>
              </a:solidFill>
              <a:latin typeface="Courier New"/>
              <a:ea typeface="Courier New"/>
              <a:cs typeface="Courier New"/>
              <a:sym typeface="Courier New"/>
            </a:endParaRPr>
          </a:p>
          <a:p>
            <a:pPr marL="0" lvl="0" indent="0" algn="l" rtl="0">
              <a:lnSpc>
                <a:spcPct val="150000"/>
              </a:lnSpc>
              <a:spcBef>
                <a:spcPts val="0"/>
              </a:spcBef>
              <a:spcAft>
                <a:spcPts val="0"/>
              </a:spcAft>
              <a:buNone/>
            </a:pPr>
            <a:endParaRPr sz="1500" dirty="0">
              <a:solidFill>
                <a:srgbClr val="4DD0E1"/>
              </a:solidFill>
              <a:latin typeface="Courier New"/>
              <a:ea typeface="Courier New"/>
              <a:cs typeface="Courier New"/>
              <a:sym typeface="Courier New"/>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p37"/>
          <p:cNvSpPr txBox="1"/>
          <p:nvPr/>
        </p:nvSpPr>
        <p:spPr>
          <a:xfrm>
            <a:off x="475500" y="693125"/>
            <a:ext cx="8193000" cy="7389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4000" b="1">
                <a:solidFill>
                  <a:schemeClr val="dk1"/>
                </a:solidFill>
                <a:latin typeface="DM Sans"/>
                <a:ea typeface="DM Sans"/>
                <a:cs typeface="DM Sans"/>
                <a:sym typeface="DM Sans"/>
              </a:rPr>
              <a:t>IndexOf</a:t>
            </a:r>
            <a:endParaRPr sz="4000" b="1">
              <a:solidFill>
                <a:schemeClr val="dk1"/>
              </a:solidFill>
              <a:latin typeface="DM Sans"/>
              <a:ea typeface="DM Sans"/>
              <a:cs typeface="DM Sans"/>
              <a:sym typeface="DM Sans"/>
            </a:endParaRPr>
          </a:p>
        </p:txBody>
      </p:sp>
      <p:sp>
        <p:nvSpPr>
          <p:cNvPr id="245" name="Google Shape;245;p37"/>
          <p:cNvSpPr txBox="1"/>
          <p:nvPr/>
        </p:nvSpPr>
        <p:spPr>
          <a:xfrm>
            <a:off x="475500" y="1432025"/>
            <a:ext cx="8193000" cy="808200"/>
          </a:xfrm>
          <a:prstGeom prst="rect">
            <a:avLst/>
          </a:prstGeom>
          <a:noFill/>
          <a:ln>
            <a:noFill/>
          </a:ln>
        </p:spPr>
        <p:txBody>
          <a:bodyPr spcFirstLastPara="1" wrap="square" lIns="91425" tIns="91425" rIns="91425" bIns="91425" anchor="t" anchorCtr="0">
            <a:spAutoFit/>
          </a:bodyPr>
          <a:lstStyle/>
          <a:p>
            <a:pPr marL="0" marR="1534699" lvl="0" indent="0" algn="l" rtl="0">
              <a:spcBef>
                <a:spcPts val="0"/>
              </a:spcBef>
              <a:spcAft>
                <a:spcPts val="0"/>
              </a:spcAft>
              <a:buNone/>
            </a:pPr>
            <a:r>
              <a:rPr lang="es" sz="1350" dirty="0">
                <a:latin typeface="DM Sans"/>
                <a:ea typeface="DM Sans"/>
                <a:cs typeface="DM Sans"/>
                <a:sym typeface="DM Sans"/>
              </a:rPr>
              <a:t>El método </a:t>
            </a:r>
            <a:r>
              <a:rPr lang="es" sz="1350" b="1" dirty="0">
                <a:latin typeface="DM Sans"/>
                <a:ea typeface="DM Sans"/>
                <a:cs typeface="DM Sans"/>
                <a:sym typeface="DM Sans"/>
              </a:rPr>
              <a:t>indexOf()</a:t>
            </a:r>
            <a:r>
              <a:rPr lang="es" sz="1350" dirty="0">
                <a:latin typeface="DM Sans"/>
                <a:ea typeface="DM Sans"/>
                <a:cs typeface="DM Sans"/>
                <a:sym typeface="DM Sans"/>
              </a:rPr>
              <a:t> nos permite obtener </a:t>
            </a:r>
            <a:r>
              <a:rPr lang="es" sz="1350" dirty="0">
                <a:highlight>
                  <a:schemeClr val="accent4"/>
                </a:highlight>
                <a:latin typeface="DM Sans"/>
                <a:ea typeface="DM Sans"/>
                <a:cs typeface="DM Sans"/>
                <a:sym typeface="DM Sans"/>
              </a:rPr>
              <a:t>el índice de un elemento en un array</a:t>
            </a:r>
            <a:r>
              <a:rPr lang="es" sz="1350" dirty="0">
                <a:latin typeface="DM Sans"/>
                <a:ea typeface="DM Sans"/>
                <a:cs typeface="DM Sans"/>
                <a:sym typeface="DM Sans"/>
              </a:rPr>
              <a:t>. Recibe por parámetro el elemento que queremos buscar en el array y, en caso de existir, nos retorna su índice. Si el elemento no existe nos retornará como </a:t>
            </a:r>
            <a:r>
              <a:rPr lang="es" sz="1350" b="1" dirty="0">
                <a:latin typeface="DM Sans"/>
                <a:ea typeface="DM Sans"/>
                <a:cs typeface="DM Sans"/>
                <a:sym typeface="DM Sans"/>
              </a:rPr>
              <a:t>valor: -1</a:t>
            </a:r>
            <a:endParaRPr sz="1350" b="1" dirty="0">
              <a:latin typeface="DM Sans"/>
              <a:ea typeface="DM Sans"/>
              <a:cs typeface="DM Sans"/>
              <a:sym typeface="DM Sans"/>
            </a:endParaRPr>
          </a:p>
        </p:txBody>
      </p:sp>
      <p:sp>
        <p:nvSpPr>
          <p:cNvPr id="246" name="Google Shape;246;p37"/>
          <p:cNvSpPr txBox="1"/>
          <p:nvPr/>
        </p:nvSpPr>
        <p:spPr>
          <a:xfrm>
            <a:off x="601880" y="2485620"/>
            <a:ext cx="8193000" cy="2143200"/>
          </a:xfrm>
          <a:prstGeom prst="rect">
            <a:avLst/>
          </a:prstGeom>
          <a:solidFill>
            <a:srgbClr val="000000"/>
          </a:solidFill>
          <a:ln>
            <a:noFill/>
          </a:ln>
        </p:spPr>
        <p:txBody>
          <a:bodyPr spcFirstLastPara="1" wrap="square" lIns="180000" tIns="180000" rIns="180000" bIns="180000" anchor="t" anchorCtr="0">
            <a:noAutofit/>
          </a:bodyPr>
          <a:lstStyle/>
          <a:p>
            <a:pPr marL="0" lvl="0" indent="0" algn="just" rtl="0">
              <a:lnSpc>
                <a:spcPct val="135714"/>
              </a:lnSpc>
              <a:spcBef>
                <a:spcPts val="0"/>
              </a:spcBef>
              <a:spcAft>
                <a:spcPts val="0"/>
              </a:spcAft>
              <a:buClr>
                <a:srgbClr val="000000"/>
              </a:buClr>
              <a:buSzPts val="1100"/>
              <a:buFont typeface="Arial"/>
              <a:buNone/>
            </a:pPr>
            <a:r>
              <a:rPr lang="es" sz="1600" dirty="0">
                <a:solidFill>
                  <a:srgbClr val="FF79C6"/>
                </a:solidFill>
                <a:latin typeface="Courier New"/>
                <a:ea typeface="Courier New"/>
                <a:cs typeface="Courier New"/>
                <a:sym typeface="Courier New"/>
              </a:rPr>
              <a:t>const</a:t>
            </a:r>
            <a:r>
              <a:rPr lang="es" sz="1600" dirty="0">
                <a:solidFill>
                  <a:srgbClr val="F8F8F2"/>
                </a:solidFill>
                <a:latin typeface="Courier New"/>
                <a:ea typeface="Courier New"/>
                <a:cs typeface="Courier New"/>
                <a:sym typeface="Courier New"/>
              </a:rPr>
              <a:t> </a:t>
            </a:r>
            <a:r>
              <a:rPr lang="es" sz="1600" dirty="0">
                <a:solidFill>
                  <a:srgbClr val="BD93F9"/>
                </a:solidFill>
                <a:latin typeface="Courier New"/>
                <a:ea typeface="Courier New"/>
                <a:cs typeface="Courier New"/>
                <a:sym typeface="Courier New"/>
              </a:rPr>
              <a:t>nombres</a:t>
            </a:r>
            <a:r>
              <a:rPr lang="es" sz="1600" dirty="0">
                <a:solidFill>
                  <a:srgbClr val="F8F8F2"/>
                </a:solidFill>
                <a:latin typeface="Courier New"/>
                <a:ea typeface="Courier New"/>
                <a:cs typeface="Courier New"/>
                <a:sym typeface="Courier New"/>
              </a:rPr>
              <a:t> </a:t>
            </a:r>
            <a:r>
              <a:rPr lang="es" sz="1600" dirty="0">
                <a:solidFill>
                  <a:srgbClr val="FF79C6"/>
                </a:solidFill>
                <a:latin typeface="Courier New"/>
                <a:ea typeface="Courier New"/>
                <a:cs typeface="Courier New"/>
                <a:sym typeface="Courier New"/>
              </a:rPr>
              <a:t>=</a:t>
            </a:r>
            <a:r>
              <a:rPr lang="es" sz="1600" dirty="0">
                <a:solidFill>
                  <a:srgbClr val="F8F8F2"/>
                </a:solidFill>
                <a:latin typeface="Courier New"/>
                <a:ea typeface="Courier New"/>
                <a:cs typeface="Courier New"/>
                <a:sym typeface="Courier New"/>
              </a:rPr>
              <a:t> [</a:t>
            </a:r>
            <a:r>
              <a:rPr lang="es" sz="1600" dirty="0">
                <a:solidFill>
                  <a:srgbClr val="E9F284"/>
                </a:solidFill>
                <a:latin typeface="Courier New"/>
                <a:ea typeface="Courier New"/>
                <a:cs typeface="Courier New"/>
                <a:sym typeface="Courier New"/>
              </a:rPr>
              <a:t>'</a:t>
            </a:r>
            <a:r>
              <a:rPr lang="es" sz="1600" dirty="0">
                <a:solidFill>
                  <a:srgbClr val="F1FA8C"/>
                </a:solidFill>
                <a:latin typeface="Courier New"/>
                <a:ea typeface="Courier New"/>
                <a:cs typeface="Courier New"/>
                <a:sym typeface="Courier New"/>
              </a:rPr>
              <a:t>Rita</a:t>
            </a:r>
            <a:r>
              <a:rPr lang="es" sz="1600" dirty="0">
                <a:solidFill>
                  <a:srgbClr val="E9F284"/>
                </a:solidFill>
                <a:latin typeface="Courier New"/>
                <a:ea typeface="Courier New"/>
                <a:cs typeface="Courier New"/>
                <a:sym typeface="Courier New"/>
              </a:rPr>
              <a:t>'</a:t>
            </a:r>
            <a:r>
              <a:rPr lang="es" sz="1600" dirty="0">
                <a:solidFill>
                  <a:srgbClr val="F8F8F2"/>
                </a:solidFill>
                <a:latin typeface="Courier New"/>
                <a:ea typeface="Courier New"/>
                <a:cs typeface="Courier New"/>
                <a:sym typeface="Courier New"/>
              </a:rPr>
              <a:t>, </a:t>
            </a:r>
            <a:r>
              <a:rPr lang="es" sz="1600" dirty="0">
                <a:solidFill>
                  <a:srgbClr val="E9F284"/>
                </a:solidFill>
                <a:latin typeface="Courier New"/>
                <a:ea typeface="Courier New"/>
                <a:cs typeface="Courier New"/>
                <a:sym typeface="Courier New"/>
              </a:rPr>
              <a:t>'</a:t>
            </a:r>
            <a:r>
              <a:rPr lang="es" sz="1600" dirty="0">
                <a:solidFill>
                  <a:srgbClr val="F1FA8C"/>
                </a:solidFill>
                <a:latin typeface="Courier New"/>
                <a:ea typeface="Courier New"/>
                <a:cs typeface="Courier New"/>
                <a:sym typeface="Courier New"/>
              </a:rPr>
              <a:t>Pedro</a:t>
            </a:r>
            <a:r>
              <a:rPr lang="es" sz="1600" dirty="0">
                <a:solidFill>
                  <a:srgbClr val="E9F284"/>
                </a:solidFill>
                <a:latin typeface="Courier New"/>
                <a:ea typeface="Courier New"/>
                <a:cs typeface="Courier New"/>
                <a:sym typeface="Courier New"/>
              </a:rPr>
              <a:t>'</a:t>
            </a:r>
            <a:r>
              <a:rPr lang="es" sz="1600" dirty="0">
                <a:solidFill>
                  <a:srgbClr val="F8F8F2"/>
                </a:solidFill>
                <a:latin typeface="Courier New"/>
                <a:ea typeface="Courier New"/>
                <a:cs typeface="Courier New"/>
                <a:sym typeface="Courier New"/>
              </a:rPr>
              <a:t>, </a:t>
            </a:r>
            <a:r>
              <a:rPr lang="es" sz="1600" dirty="0">
                <a:solidFill>
                  <a:srgbClr val="E9F284"/>
                </a:solidFill>
                <a:latin typeface="Courier New"/>
                <a:ea typeface="Courier New"/>
                <a:cs typeface="Courier New"/>
                <a:sym typeface="Courier New"/>
              </a:rPr>
              <a:t>'</a:t>
            </a:r>
            <a:r>
              <a:rPr lang="es" sz="1600" dirty="0">
                <a:solidFill>
                  <a:srgbClr val="F1FA8C"/>
                </a:solidFill>
                <a:latin typeface="Courier New"/>
                <a:ea typeface="Courier New"/>
                <a:cs typeface="Courier New"/>
                <a:sym typeface="Courier New"/>
              </a:rPr>
              <a:t>Miguel</a:t>
            </a:r>
            <a:r>
              <a:rPr lang="es" sz="1600" dirty="0">
                <a:solidFill>
                  <a:srgbClr val="E9F284"/>
                </a:solidFill>
                <a:latin typeface="Courier New"/>
                <a:ea typeface="Courier New"/>
                <a:cs typeface="Courier New"/>
                <a:sym typeface="Courier New"/>
              </a:rPr>
              <a:t>'</a:t>
            </a:r>
            <a:r>
              <a:rPr lang="es" sz="1600" dirty="0">
                <a:solidFill>
                  <a:srgbClr val="F8F8F2"/>
                </a:solidFill>
                <a:latin typeface="Courier New"/>
                <a:ea typeface="Courier New"/>
                <a:cs typeface="Courier New"/>
                <a:sym typeface="Courier New"/>
              </a:rPr>
              <a:t>, </a:t>
            </a:r>
            <a:r>
              <a:rPr lang="es" sz="1600" dirty="0">
                <a:solidFill>
                  <a:srgbClr val="E9F284"/>
                </a:solidFill>
                <a:latin typeface="Courier New"/>
                <a:ea typeface="Courier New"/>
                <a:cs typeface="Courier New"/>
                <a:sym typeface="Courier New"/>
              </a:rPr>
              <a:t>'</a:t>
            </a:r>
            <a:r>
              <a:rPr lang="es" sz="1600" dirty="0">
                <a:solidFill>
                  <a:srgbClr val="F1FA8C"/>
                </a:solidFill>
                <a:latin typeface="Courier New"/>
                <a:ea typeface="Courier New"/>
                <a:cs typeface="Courier New"/>
                <a:sym typeface="Courier New"/>
              </a:rPr>
              <a:t>Ana</a:t>
            </a:r>
            <a:r>
              <a:rPr lang="es" sz="1600" dirty="0">
                <a:solidFill>
                  <a:srgbClr val="E9F284"/>
                </a:solidFill>
                <a:latin typeface="Courier New"/>
                <a:ea typeface="Courier New"/>
                <a:cs typeface="Courier New"/>
                <a:sym typeface="Courier New"/>
              </a:rPr>
              <a:t>'</a:t>
            </a:r>
            <a:r>
              <a:rPr lang="es" sz="1600" dirty="0">
                <a:solidFill>
                  <a:srgbClr val="F8F8F2"/>
                </a:solidFill>
                <a:latin typeface="Courier New"/>
                <a:ea typeface="Courier New"/>
                <a:cs typeface="Courier New"/>
                <a:sym typeface="Courier New"/>
              </a:rPr>
              <a:t>, </a:t>
            </a:r>
            <a:r>
              <a:rPr lang="es" sz="1600" dirty="0">
                <a:solidFill>
                  <a:srgbClr val="E9F284"/>
                </a:solidFill>
                <a:latin typeface="Courier New"/>
                <a:ea typeface="Courier New"/>
                <a:cs typeface="Courier New"/>
                <a:sym typeface="Courier New"/>
              </a:rPr>
              <a:t>'</a:t>
            </a:r>
            <a:r>
              <a:rPr lang="es" sz="1600" dirty="0">
                <a:solidFill>
                  <a:srgbClr val="F1FA8C"/>
                </a:solidFill>
                <a:latin typeface="Courier New"/>
                <a:ea typeface="Courier New"/>
                <a:cs typeface="Courier New"/>
                <a:sym typeface="Courier New"/>
              </a:rPr>
              <a:t>Vanesa</a:t>
            </a:r>
            <a:r>
              <a:rPr lang="es" sz="1600" dirty="0">
                <a:solidFill>
                  <a:srgbClr val="E9F284"/>
                </a:solidFill>
                <a:latin typeface="Courier New"/>
                <a:ea typeface="Courier New"/>
                <a:cs typeface="Courier New"/>
                <a:sym typeface="Courier New"/>
              </a:rPr>
              <a:t>'</a:t>
            </a:r>
            <a:r>
              <a:rPr lang="es" sz="1600" dirty="0">
                <a:solidFill>
                  <a:srgbClr val="F8F8F2"/>
                </a:solidFill>
                <a:latin typeface="Courier New"/>
                <a:ea typeface="Courier New"/>
                <a:cs typeface="Courier New"/>
                <a:sym typeface="Courier New"/>
              </a:rPr>
              <a:t>];</a:t>
            </a:r>
            <a:endParaRPr sz="1600" dirty="0">
              <a:solidFill>
                <a:srgbClr val="F8F8F2"/>
              </a:solidFill>
              <a:latin typeface="Courier New"/>
              <a:ea typeface="Courier New"/>
              <a:cs typeface="Courier New"/>
              <a:sym typeface="Courier New"/>
            </a:endParaRPr>
          </a:p>
          <a:p>
            <a:pPr marL="0" lvl="0" indent="0" algn="just" rtl="0">
              <a:lnSpc>
                <a:spcPct val="135714"/>
              </a:lnSpc>
              <a:spcBef>
                <a:spcPts val="0"/>
              </a:spcBef>
              <a:spcAft>
                <a:spcPts val="0"/>
              </a:spcAft>
              <a:buClr>
                <a:srgbClr val="000000"/>
              </a:buClr>
              <a:buSzPts val="1100"/>
              <a:buFont typeface="Arial"/>
              <a:buNone/>
            </a:pPr>
            <a:endParaRPr sz="1600" dirty="0">
              <a:solidFill>
                <a:srgbClr val="6272A4"/>
              </a:solidFill>
              <a:latin typeface="Courier New"/>
              <a:ea typeface="Courier New"/>
              <a:cs typeface="Courier New"/>
              <a:sym typeface="Courier New"/>
            </a:endParaRPr>
          </a:p>
          <a:p>
            <a:pPr marL="0" lvl="0" indent="0" algn="just" rtl="0">
              <a:lnSpc>
                <a:spcPct val="135714"/>
              </a:lnSpc>
              <a:spcBef>
                <a:spcPts val="0"/>
              </a:spcBef>
              <a:spcAft>
                <a:spcPts val="0"/>
              </a:spcAft>
              <a:buClr>
                <a:srgbClr val="000000"/>
              </a:buClr>
              <a:buSzPts val="1100"/>
              <a:buFont typeface="Arial"/>
              <a:buNone/>
            </a:pPr>
            <a:r>
              <a:rPr lang="es" sz="1600" dirty="0">
                <a:solidFill>
                  <a:srgbClr val="F8F8F2"/>
                </a:solidFill>
                <a:latin typeface="Courier New"/>
                <a:ea typeface="Courier New"/>
                <a:cs typeface="Courier New"/>
                <a:sym typeface="Courier New"/>
              </a:rPr>
              <a:t>console</a:t>
            </a:r>
            <a:r>
              <a:rPr lang="es" sz="1600" dirty="0">
                <a:solidFill>
                  <a:srgbClr val="6272A4"/>
                </a:solidFill>
                <a:latin typeface="Courier New"/>
                <a:ea typeface="Courier New"/>
                <a:cs typeface="Courier New"/>
                <a:sym typeface="Courier New"/>
              </a:rPr>
              <a:t>.</a:t>
            </a:r>
            <a:r>
              <a:rPr lang="es" sz="1600" dirty="0">
                <a:solidFill>
                  <a:srgbClr val="50FA7B"/>
                </a:solidFill>
                <a:latin typeface="Courier New"/>
                <a:ea typeface="Courier New"/>
                <a:cs typeface="Courier New"/>
                <a:sym typeface="Courier New"/>
              </a:rPr>
              <a:t>log</a:t>
            </a:r>
            <a:r>
              <a:rPr lang="es" sz="1600" dirty="0">
                <a:solidFill>
                  <a:srgbClr val="F8F8F2"/>
                </a:solidFill>
                <a:latin typeface="Courier New"/>
                <a:ea typeface="Courier New"/>
                <a:cs typeface="Courier New"/>
                <a:sym typeface="Courier New"/>
              </a:rPr>
              <a:t>(</a:t>
            </a:r>
            <a:r>
              <a:rPr lang="es" sz="1600" dirty="0">
                <a:solidFill>
                  <a:srgbClr val="BD93F9"/>
                </a:solidFill>
                <a:latin typeface="Courier New"/>
                <a:ea typeface="Courier New"/>
                <a:cs typeface="Courier New"/>
                <a:sym typeface="Courier New"/>
              </a:rPr>
              <a:t> nombres</a:t>
            </a:r>
            <a:r>
              <a:rPr lang="es" sz="1600" dirty="0">
                <a:solidFill>
                  <a:srgbClr val="F8F8F2"/>
                </a:solidFill>
                <a:latin typeface="Courier New"/>
                <a:ea typeface="Courier New"/>
                <a:cs typeface="Courier New"/>
                <a:sym typeface="Courier New"/>
              </a:rPr>
              <a:t>.</a:t>
            </a:r>
            <a:r>
              <a:rPr lang="es" sz="1600" dirty="0">
                <a:solidFill>
                  <a:srgbClr val="50FA7B"/>
                </a:solidFill>
                <a:latin typeface="Courier New"/>
                <a:ea typeface="Courier New"/>
                <a:cs typeface="Courier New"/>
                <a:sym typeface="Courier New"/>
              </a:rPr>
              <a:t>indexOf</a:t>
            </a:r>
            <a:r>
              <a:rPr lang="es" sz="1600" dirty="0">
                <a:solidFill>
                  <a:srgbClr val="F8F8F2"/>
                </a:solidFill>
                <a:latin typeface="Courier New"/>
                <a:ea typeface="Courier New"/>
                <a:cs typeface="Courier New"/>
                <a:sym typeface="Courier New"/>
              </a:rPr>
              <a:t>(</a:t>
            </a:r>
            <a:r>
              <a:rPr lang="es" sz="1600" dirty="0">
                <a:solidFill>
                  <a:srgbClr val="E9F284"/>
                </a:solidFill>
                <a:latin typeface="Courier New"/>
                <a:ea typeface="Courier New"/>
                <a:cs typeface="Courier New"/>
                <a:sym typeface="Courier New"/>
              </a:rPr>
              <a:t>'</a:t>
            </a:r>
            <a:r>
              <a:rPr lang="es" sz="1600" dirty="0">
                <a:solidFill>
                  <a:srgbClr val="F1FA8C"/>
                </a:solidFill>
                <a:latin typeface="Courier New"/>
                <a:ea typeface="Courier New"/>
                <a:cs typeface="Courier New"/>
                <a:sym typeface="Courier New"/>
              </a:rPr>
              <a:t>Rita</a:t>
            </a:r>
            <a:r>
              <a:rPr lang="es" sz="1600" dirty="0">
                <a:solidFill>
                  <a:srgbClr val="E9F284"/>
                </a:solidFill>
                <a:latin typeface="Courier New"/>
                <a:ea typeface="Courier New"/>
                <a:cs typeface="Courier New"/>
                <a:sym typeface="Courier New"/>
              </a:rPr>
              <a:t>'</a:t>
            </a:r>
            <a:r>
              <a:rPr lang="es" sz="1600" dirty="0">
                <a:solidFill>
                  <a:srgbClr val="F8F8F2"/>
                </a:solidFill>
                <a:latin typeface="Courier New"/>
                <a:ea typeface="Courier New"/>
                <a:cs typeface="Courier New"/>
                <a:sym typeface="Courier New"/>
              </a:rPr>
              <a:t>) ) </a:t>
            </a:r>
            <a:r>
              <a:rPr lang="es" sz="1600" dirty="0">
                <a:solidFill>
                  <a:srgbClr val="6272A4"/>
                </a:solidFill>
                <a:latin typeface="Courier New"/>
                <a:ea typeface="Courier New"/>
                <a:cs typeface="Courier New"/>
                <a:sym typeface="Courier New"/>
              </a:rPr>
              <a:t>// ⇒ 0</a:t>
            </a:r>
            <a:endParaRPr sz="1600" dirty="0">
              <a:solidFill>
                <a:srgbClr val="6272A4"/>
              </a:solidFill>
              <a:latin typeface="Courier New"/>
              <a:ea typeface="Courier New"/>
              <a:cs typeface="Courier New"/>
              <a:sym typeface="Courier New"/>
            </a:endParaRPr>
          </a:p>
          <a:p>
            <a:pPr marL="0" lvl="0" indent="0" algn="just" rtl="0">
              <a:lnSpc>
                <a:spcPct val="135714"/>
              </a:lnSpc>
              <a:spcBef>
                <a:spcPts val="0"/>
              </a:spcBef>
              <a:spcAft>
                <a:spcPts val="0"/>
              </a:spcAft>
              <a:buClr>
                <a:srgbClr val="000000"/>
              </a:buClr>
              <a:buSzPts val="1100"/>
              <a:buFont typeface="Arial"/>
              <a:buNone/>
            </a:pPr>
            <a:r>
              <a:rPr lang="es" sz="1600" dirty="0">
                <a:solidFill>
                  <a:srgbClr val="F8F8F2"/>
                </a:solidFill>
                <a:latin typeface="Courier New"/>
                <a:ea typeface="Courier New"/>
                <a:cs typeface="Courier New"/>
                <a:sym typeface="Courier New"/>
              </a:rPr>
              <a:t>console</a:t>
            </a:r>
            <a:r>
              <a:rPr lang="es" sz="1600" dirty="0">
                <a:solidFill>
                  <a:srgbClr val="6272A4"/>
                </a:solidFill>
                <a:latin typeface="Courier New"/>
                <a:ea typeface="Courier New"/>
                <a:cs typeface="Courier New"/>
                <a:sym typeface="Courier New"/>
              </a:rPr>
              <a:t>.</a:t>
            </a:r>
            <a:r>
              <a:rPr lang="es" sz="1600" dirty="0">
                <a:solidFill>
                  <a:srgbClr val="50FA7B"/>
                </a:solidFill>
                <a:latin typeface="Courier New"/>
                <a:ea typeface="Courier New"/>
                <a:cs typeface="Courier New"/>
                <a:sym typeface="Courier New"/>
              </a:rPr>
              <a:t>log</a:t>
            </a:r>
            <a:r>
              <a:rPr lang="es" sz="1600" dirty="0">
                <a:solidFill>
                  <a:srgbClr val="F8F8F2"/>
                </a:solidFill>
                <a:latin typeface="Courier New"/>
                <a:ea typeface="Courier New"/>
                <a:cs typeface="Courier New"/>
                <a:sym typeface="Courier New"/>
              </a:rPr>
              <a:t>(</a:t>
            </a:r>
            <a:r>
              <a:rPr lang="es" sz="1600" dirty="0">
                <a:solidFill>
                  <a:srgbClr val="BD93F9"/>
                </a:solidFill>
                <a:latin typeface="Courier New"/>
                <a:ea typeface="Courier New"/>
                <a:cs typeface="Courier New"/>
                <a:sym typeface="Courier New"/>
              </a:rPr>
              <a:t> nombres</a:t>
            </a:r>
            <a:r>
              <a:rPr lang="es" sz="1600" dirty="0">
                <a:solidFill>
                  <a:srgbClr val="F8F8F2"/>
                </a:solidFill>
                <a:latin typeface="Courier New"/>
                <a:ea typeface="Courier New"/>
                <a:cs typeface="Courier New"/>
                <a:sym typeface="Courier New"/>
              </a:rPr>
              <a:t>.</a:t>
            </a:r>
            <a:r>
              <a:rPr lang="es" sz="1600" dirty="0">
                <a:solidFill>
                  <a:srgbClr val="50FA7B"/>
                </a:solidFill>
                <a:latin typeface="Courier New"/>
                <a:ea typeface="Courier New"/>
                <a:cs typeface="Courier New"/>
                <a:sym typeface="Courier New"/>
              </a:rPr>
              <a:t>indexOf</a:t>
            </a:r>
            <a:r>
              <a:rPr lang="es" sz="1600" dirty="0">
                <a:solidFill>
                  <a:srgbClr val="F8F8F2"/>
                </a:solidFill>
                <a:latin typeface="Courier New"/>
                <a:ea typeface="Courier New"/>
                <a:cs typeface="Courier New"/>
                <a:sym typeface="Courier New"/>
              </a:rPr>
              <a:t>(</a:t>
            </a:r>
            <a:r>
              <a:rPr lang="es" sz="1600" dirty="0">
                <a:solidFill>
                  <a:srgbClr val="E9F284"/>
                </a:solidFill>
                <a:latin typeface="Courier New"/>
                <a:ea typeface="Courier New"/>
                <a:cs typeface="Courier New"/>
                <a:sym typeface="Courier New"/>
              </a:rPr>
              <a:t>'</a:t>
            </a:r>
            <a:r>
              <a:rPr lang="es" sz="1600" dirty="0">
                <a:solidFill>
                  <a:srgbClr val="F1FA8C"/>
                </a:solidFill>
                <a:latin typeface="Courier New"/>
                <a:ea typeface="Courier New"/>
                <a:cs typeface="Courier New"/>
                <a:sym typeface="Courier New"/>
              </a:rPr>
              <a:t>Ana</a:t>
            </a:r>
            <a:r>
              <a:rPr lang="es" sz="1600" dirty="0">
                <a:solidFill>
                  <a:srgbClr val="E9F284"/>
                </a:solidFill>
                <a:latin typeface="Courier New"/>
                <a:ea typeface="Courier New"/>
                <a:cs typeface="Courier New"/>
                <a:sym typeface="Courier New"/>
              </a:rPr>
              <a:t>'</a:t>
            </a:r>
            <a:r>
              <a:rPr lang="es" sz="1600" dirty="0">
                <a:solidFill>
                  <a:srgbClr val="F8F8F2"/>
                </a:solidFill>
                <a:latin typeface="Courier New"/>
                <a:ea typeface="Courier New"/>
                <a:cs typeface="Courier New"/>
                <a:sym typeface="Courier New"/>
              </a:rPr>
              <a:t>) ) </a:t>
            </a:r>
            <a:r>
              <a:rPr lang="es" sz="1600" dirty="0">
                <a:solidFill>
                  <a:srgbClr val="6272A4"/>
                </a:solidFill>
                <a:latin typeface="Courier New"/>
                <a:ea typeface="Courier New"/>
                <a:cs typeface="Courier New"/>
                <a:sym typeface="Courier New"/>
              </a:rPr>
              <a:t>// ⇒ 3</a:t>
            </a:r>
            <a:endParaRPr sz="1600" dirty="0">
              <a:solidFill>
                <a:srgbClr val="6272A4"/>
              </a:solidFill>
              <a:latin typeface="Courier New"/>
              <a:ea typeface="Courier New"/>
              <a:cs typeface="Courier New"/>
              <a:sym typeface="Courier New"/>
            </a:endParaRPr>
          </a:p>
          <a:p>
            <a:pPr marL="0" lvl="0" indent="0" algn="just" rtl="0">
              <a:lnSpc>
                <a:spcPct val="135714"/>
              </a:lnSpc>
              <a:spcBef>
                <a:spcPts val="0"/>
              </a:spcBef>
              <a:spcAft>
                <a:spcPts val="0"/>
              </a:spcAft>
              <a:buClr>
                <a:srgbClr val="000000"/>
              </a:buClr>
              <a:buSzPts val="1100"/>
              <a:buFont typeface="Arial"/>
              <a:buNone/>
            </a:pPr>
            <a:r>
              <a:rPr lang="es" sz="1600" dirty="0">
                <a:solidFill>
                  <a:srgbClr val="F8F8F2"/>
                </a:solidFill>
                <a:latin typeface="Courier New"/>
                <a:ea typeface="Courier New"/>
                <a:cs typeface="Courier New"/>
                <a:sym typeface="Courier New"/>
              </a:rPr>
              <a:t>console</a:t>
            </a:r>
            <a:r>
              <a:rPr lang="es" sz="1600" dirty="0">
                <a:solidFill>
                  <a:srgbClr val="6272A4"/>
                </a:solidFill>
                <a:latin typeface="Courier New"/>
                <a:ea typeface="Courier New"/>
                <a:cs typeface="Courier New"/>
                <a:sym typeface="Courier New"/>
              </a:rPr>
              <a:t>.</a:t>
            </a:r>
            <a:r>
              <a:rPr lang="es" sz="1600" dirty="0">
                <a:solidFill>
                  <a:srgbClr val="50FA7B"/>
                </a:solidFill>
                <a:latin typeface="Courier New"/>
                <a:ea typeface="Courier New"/>
                <a:cs typeface="Courier New"/>
                <a:sym typeface="Courier New"/>
              </a:rPr>
              <a:t>log</a:t>
            </a:r>
            <a:r>
              <a:rPr lang="es" sz="1600" dirty="0">
                <a:solidFill>
                  <a:srgbClr val="F8F8F2"/>
                </a:solidFill>
                <a:latin typeface="Courier New"/>
                <a:ea typeface="Courier New"/>
                <a:cs typeface="Courier New"/>
                <a:sym typeface="Courier New"/>
              </a:rPr>
              <a:t>(</a:t>
            </a:r>
            <a:r>
              <a:rPr lang="es" sz="1600" dirty="0">
                <a:solidFill>
                  <a:srgbClr val="BD93F9"/>
                </a:solidFill>
                <a:latin typeface="Courier New"/>
                <a:ea typeface="Courier New"/>
                <a:cs typeface="Courier New"/>
                <a:sym typeface="Courier New"/>
              </a:rPr>
              <a:t> nombres</a:t>
            </a:r>
            <a:r>
              <a:rPr lang="es" sz="1600" dirty="0">
                <a:solidFill>
                  <a:srgbClr val="F8F8F2"/>
                </a:solidFill>
                <a:latin typeface="Courier New"/>
                <a:ea typeface="Courier New"/>
                <a:cs typeface="Courier New"/>
                <a:sym typeface="Courier New"/>
              </a:rPr>
              <a:t>.</a:t>
            </a:r>
            <a:r>
              <a:rPr lang="es" sz="1600" dirty="0">
                <a:solidFill>
                  <a:srgbClr val="50FA7B"/>
                </a:solidFill>
                <a:latin typeface="Courier New"/>
                <a:ea typeface="Courier New"/>
                <a:cs typeface="Courier New"/>
                <a:sym typeface="Courier New"/>
              </a:rPr>
              <a:t>indexOf</a:t>
            </a:r>
            <a:r>
              <a:rPr lang="es" sz="1600" dirty="0">
                <a:solidFill>
                  <a:srgbClr val="F8F8F2"/>
                </a:solidFill>
                <a:latin typeface="Courier New"/>
                <a:ea typeface="Courier New"/>
                <a:cs typeface="Courier New"/>
                <a:sym typeface="Courier New"/>
              </a:rPr>
              <a:t>(</a:t>
            </a:r>
            <a:r>
              <a:rPr lang="es" sz="1600" dirty="0">
                <a:solidFill>
                  <a:srgbClr val="E9F284"/>
                </a:solidFill>
                <a:latin typeface="Courier New"/>
                <a:ea typeface="Courier New"/>
                <a:cs typeface="Courier New"/>
                <a:sym typeface="Courier New"/>
              </a:rPr>
              <a:t>'</a:t>
            </a:r>
            <a:r>
              <a:rPr lang="es" sz="1600" dirty="0">
                <a:solidFill>
                  <a:srgbClr val="F1FA8C"/>
                </a:solidFill>
                <a:latin typeface="Courier New"/>
                <a:ea typeface="Courier New"/>
                <a:cs typeface="Courier New"/>
                <a:sym typeface="Courier New"/>
              </a:rPr>
              <a:t>Julieta</a:t>
            </a:r>
            <a:r>
              <a:rPr lang="es" sz="1600" dirty="0">
                <a:solidFill>
                  <a:srgbClr val="E9F284"/>
                </a:solidFill>
                <a:latin typeface="Courier New"/>
                <a:ea typeface="Courier New"/>
                <a:cs typeface="Courier New"/>
                <a:sym typeface="Courier New"/>
              </a:rPr>
              <a:t>'</a:t>
            </a:r>
            <a:r>
              <a:rPr lang="es" sz="1600" dirty="0">
                <a:solidFill>
                  <a:srgbClr val="F8F8F2"/>
                </a:solidFill>
                <a:latin typeface="Courier New"/>
                <a:ea typeface="Courier New"/>
                <a:cs typeface="Courier New"/>
                <a:sym typeface="Courier New"/>
              </a:rPr>
              <a:t>) ) </a:t>
            </a:r>
            <a:r>
              <a:rPr lang="es" sz="1600" dirty="0">
                <a:solidFill>
                  <a:srgbClr val="6272A4"/>
                </a:solidFill>
                <a:latin typeface="Courier New"/>
                <a:ea typeface="Courier New"/>
                <a:cs typeface="Courier New"/>
                <a:sym typeface="Courier New"/>
              </a:rPr>
              <a:t>// ⇒ -1</a:t>
            </a:r>
            <a:endParaRPr sz="2000" dirty="0">
              <a:solidFill>
                <a:srgbClr val="FF79C6"/>
              </a:solidFill>
              <a:latin typeface="Courier New"/>
              <a:ea typeface="Courier New"/>
              <a:cs typeface="Courier New"/>
              <a:sym typeface="Courier New"/>
            </a:endParaRPr>
          </a:p>
          <a:p>
            <a:pPr marL="0" lvl="0" indent="0" algn="l" rtl="0">
              <a:lnSpc>
                <a:spcPct val="150000"/>
              </a:lnSpc>
              <a:spcBef>
                <a:spcPts val="0"/>
              </a:spcBef>
              <a:spcAft>
                <a:spcPts val="0"/>
              </a:spcAft>
              <a:buNone/>
            </a:pPr>
            <a:endParaRPr sz="1500" dirty="0">
              <a:solidFill>
                <a:srgbClr val="F06292"/>
              </a:solidFill>
              <a:latin typeface="Courier New"/>
              <a:ea typeface="Courier New"/>
              <a:cs typeface="Courier New"/>
              <a:sym typeface="Courier New"/>
            </a:endParaRPr>
          </a:p>
          <a:p>
            <a:pPr marL="0" lvl="0" indent="0" algn="l" rtl="0">
              <a:lnSpc>
                <a:spcPct val="150000"/>
              </a:lnSpc>
              <a:spcBef>
                <a:spcPts val="0"/>
              </a:spcBef>
              <a:spcAft>
                <a:spcPts val="0"/>
              </a:spcAft>
              <a:buNone/>
            </a:pPr>
            <a:endParaRPr sz="1500" dirty="0">
              <a:solidFill>
                <a:srgbClr val="4DD0E1"/>
              </a:solidFill>
              <a:latin typeface="Courier New"/>
              <a:ea typeface="Courier New"/>
              <a:cs typeface="Courier New"/>
              <a:sym typeface="Courier New"/>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p38"/>
          <p:cNvSpPr txBox="1"/>
          <p:nvPr/>
        </p:nvSpPr>
        <p:spPr>
          <a:xfrm>
            <a:off x="475500" y="468275"/>
            <a:ext cx="8193000" cy="7389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4000" b="1">
                <a:solidFill>
                  <a:schemeClr val="dk1"/>
                </a:solidFill>
                <a:latin typeface="DM Sans"/>
                <a:ea typeface="DM Sans"/>
                <a:cs typeface="DM Sans"/>
                <a:sym typeface="DM Sans"/>
              </a:rPr>
              <a:t>Includes</a:t>
            </a:r>
            <a:endParaRPr sz="4000" b="1">
              <a:solidFill>
                <a:schemeClr val="dk1"/>
              </a:solidFill>
              <a:latin typeface="DM Sans"/>
              <a:ea typeface="DM Sans"/>
              <a:cs typeface="DM Sans"/>
              <a:sym typeface="DM Sans"/>
            </a:endParaRPr>
          </a:p>
        </p:txBody>
      </p:sp>
      <p:sp>
        <p:nvSpPr>
          <p:cNvPr id="252" name="Google Shape;252;p38"/>
          <p:cNvSpPr txBox="1"/>
          <p:nvPr/>
        </p:nvSpPr>
        <p:spPr>
          <a:xfrm>
            <a:off x="475500" y="1335638"/>
            <a:ext cx="8193000" cy="808200"/>
          </a:xfrm>
          <a:prstGeom prst="rect">
            <a:avLst/>
          </a:prstGeom>
          <a:noFill/>
          <a:ln>
            <a:noFill/>
          </a:ln>
        </p:spPr>
        <p:txBody>
          <a:bodyPr spcFirstLastPara="1" wrap="square" lIns="91425" tIns="91425" rIns="91425" bIns="91425" anchor="t" anchorCtr="0">
            <a:spAutoFit/>
          </a:bodyPr>
          <a:lstStyle/>
          <a:p>
            <a:pPr marL="0" marR="1534699" lvl="0" indent="0" algn="l" rtl="0">
              <a:spcBef>
                <a:spcPts val="0"/>
              </a:spcBef>
              <a:spcAft>
                <a:spcPts val="0"/>
              </a:spcAft>
              <a:buNone/>
            </a:pPr>
            <a:r>
              <a:rPr lang="es" sz="1350" dirty="0">
                <a:latin typeface="DM Sans"/>
                <a:ea typeface="DM Sans"/>
                <a:cs typeface="DM Sans"/>
                <a:sym typeface="DM Sans"/>
              </a:rPr>
              <a:t>Similar al anterior, el método </a:t>
            </a:r>
            <a:r>
              <a:rPr lang="es" sz="1350" b="1" dirty="0">
                <a:latin typeface="DM Sans"/>
                <a:ea typeface="DM Sans"/>
                <a:cs typeface="DM Sans"/>
                <a:sym typeface="DM Sans"/>
              </a:rPr>
              <a:t>includes </a:t>
            </a:r>
            <a:r>
              <a:rPr lang="es" sz="1350" dirty="0">
                <a:latin typeface="DM Sans"/>
                <a:ea typeface="DM Sans"/>
                <a:cs typeface="DM Sans"/>
                <a:sym typeface="DM Sans"/>
              </a:rPr>
              <a:t>me permite saber </a:t>
            </a:r>
            <a:r>
              <a:rPr lang="es" sz="1350" dirty="0">
                <a:highlight>
                  <a:schemeClr val="accent4"/>
                </a:highlight>
                <a:latin typeface="DM Sans"/>
                <a:ea typeface="DM Sans"/>
                <a:cs typeface="DM Sans"/>
                <a:sym typeface="DM Sans"/>
              </a:rPr>
              <a:t>si un elemento que recibo por parámetro existe o no dentro de un array</a:t>
            </a:r>
            <a:r>
              <a:rPr lang="es" sz="1350" dirty="0">
                <a:latin typeface="DM Sans"/>
                <a:ea typeface="DM Sans"/>
                <a:cs typeface="DM Sans"/>
                <a:sym typeface="DM Sans"/>
              </a:rPr>
              <a:t>, retornando un valor booleano en caso afirmativo o negativo:</a:t>
            </a:r>
            <a:endParaRPr sz="1350" b="1" dirty="0">
              <a:latin typeface="DM Sans"/>
              <a:ea typeface="DM Sans"/>
              <a:cs typeface="DM Sans"/>
              <a:sym typeface="DM Sans"/>
            </a:endParaRPr>
          </a:p>
        </p:txBody>
      </p:sp>
      <p:sp>
        <p:nvSpPr>
          <p:cNvPr id="253" name="Google Shape;253;p38"/>
          <p:cNvSpPr txBox="1"/>
          <p:nvPr/>
        </p:nvSpPr>
        <p:spPr>
          <a:xfrm>
            <a:off x="475500" y="2272300"/>
            <a:ext cx="8193000" cy="2087400"/>
          </a:xfrm>
          <a:prstGeom prst="rect">
            <a:avLst/>
          </a:prstGeom>
          <a:solidFill>
            <a:srgbClr val="000000"/>
          </a:solidFill>
          <a:ln>
            <a:noFill/>
          </a:ln>
        </p:spPr>
        <p:txBody>
          <a:bodyPr spcFirstLastPara="1" wrap="square" lIns="180000" tIns="180000" rIns="180000" bIns="180000" anchor="t" anchorCtr="0">
            <a:noAutofit/>
          </a:bodyPr>
          <a:lstStyle/>
          <a:p>
            <a:pPr marL="0" lvl="0" indent="0" algn="just" rtl="0">
              <a:lnSpc>
                <a:spcPct val="135714"/>
              </a:lnSpc>
              <a:spcBef>
                <a:spcPts val="0"/>
              </a:spcBef>
              <a:spcAft>
                <a:spcPts val="0"/>
              </a:spcAft>
              <a:buClr>
                <a:srgbClr val="000000"/>
              </a:buClr>
              <a:buSzPts val="1100"/>
              <a:buFont typeface="Arial"/>
              <a:buNone/>
            </a:pPr>
            <a:r>
              <a:rPr lang="es" sz="1600" dirty="0">
                <a:solidFill>
                  <a:srgbClr val="FF79C6"/>
                </a:solidFill>
                <a:latin typeface="Courier New"/>
                <a:ea typeface="Courier New"/>
                <a:cs typeface="Courier New"/>
                <a:sym typeface="Courier New"/>
              </a:rPr>
              <a:t>const</a:t>
            </a:r>
            <a:r>
              <a:rPr lang="es" sz="1600" dirty="0">
                <a:solidFill>
                  <a:srgbClr val="F8F8F2"/>
                </a:solidFill>
                <a:latin typeface="Courier New"/>
                <a:ea typeface="Courier New"/>
                <a:cs typeface="Courier New"/>
                <a:sym typeface="Courier New"/>
              </a:rPr>
              <a:t> </a:t>
            </a:r>
            <a:r>
              <a:rPr lang="es" sz="1600" dirty="0">
                <a:solidFill>
                  <a:srgbClr val="BD93F9"/>
                </a:solidFill>
                <a:latin typeface="Courier New"/>
                <a:ea typeface="Courier New"/>
                <a:cs typeface="Courier New"/>
                <a:sym typeface="Courier New"/>
              </a:rPr>
              <a:t>nombres</a:t>
            </a:r>
            <a:r>
              <a:rPr lang="es" sz="1600" dirty="0">
                <a:solidFill>
                  <a:srgbClr val="F8F8F2"/>
                </a:solidFill>
                <a:latin typeface="Courier New"/>
                <a:ea typeface="Courier New"/>
                <a:cs typeface="Courier New"/>
                <a:sym typeface="Courier New"/>
              </a:rPr>
              <a:t> </a:t>
            </a:r>
            <a:r>
              <a:rPr lang="es" sz="1600" dirty="0">
                <a:solidFill>
                  <a:srgbClr val="FF79C6"/>
                </a:solidFill>
                <a:latin typeface="Courier New"/>
                <a:ea typeface="Courier New"/>
                <a:cs typeface="Courier New"/>
                <a:sym typeface="Courier New"/>
              </a:rPr>
              <a:t>=</a:t>
            </a:r>
            <a:r>
              <a:rPr lang="es" sz="1600" dirty="0">
                <a:solidFill>
                  <a:srgbClr val="F8F8F2"/>
                </a:solidFill>
                <a:latin typeface="Courier New"/>
                <a:ea typeface="Courier New"/>
                <a:cs typeface="Courier New"/>
                <a:sym typeface="Courier New"/>
              </a:rPr>
              <a:t> [</a:t>
            </a:r>
            <a:r>
              <a:rPr lang="es" sz="1600" dirty="0">
                <a:solidFill>
                  <a:srgbClr val="E9F284"/>
                </a:solidFill>
                <a:latin typeface="Courier New"/>
                <a:ea typeface="Courier New"/>
                <a:cs typeface="Courier New"/>
                <a:sym typeface="Courier New"/>
              </a:rPr>
              <a:t>'</a:t>
            </a:r>
            <a:r>
              <a:rPr lang="es" sz="1600" dirty="0">
                <a:solidFill>
                  <a:srgbClr val="F1FA8C"/>
                </a:solidFill>
                <a:latin typeface="Courier New"/>
                <a:ea typeface="Courier New"/>
                <a:cs typeface="Courier New"/>
                <a:sym typeface="Courier New"/>
              </a:rPr>
              <a:t>Rita</a:t>
            </a:r>
            <a:r>
              <a:rPr lang="es" sz="1600" dirty="0">
                <a:solidFill>
                  <a:srgbClr val="E9F284"/>
                </a:solidFill>
                <a:latin typeface="Courier New"/>
                <a:ea typeface="Courier New"/>
                <a:cs typeface="Courier New"/>
                <a:sym typeface="Courier New"/>
              </a:rPr>
              <a:t>'</a:t>
            </a:r>
            <a:r>
              <a:rPr lang="es" sz="1600" dirty="0">
                <a:solidFill>
                  <a:srgbClr val="F8F8F2"/>
                </a:solidFill>
                <a:latin typeface="Courier New"/>
                <a:ea typeface="Courier New"/>
                <a:cs typeface="Courier New"/>
                <a:sym typeface="Courier New"/>
              </a:rPr>
              <a:t>, </a:t>
            </a:r>
            <a:r>
              <a:rPr lang="es" sz="1600" dirty="0">
                <a:solidFill>
                  <a:srgbClr val="E9F284"/>
                </a:solidFill>
                <a:latin typeface="Courier New"/>
                <a:ea typeface="Courier New"/>
                <a:cs typeface="Courier New"/>
                <a:sym typeface="Courier New"/>
              </a:rPr>
              <a:t>'</a:t>
            </a:r>
            <a:r>
              <a:rPr lang="es" sz="1600" dirty="0">
                <a:solidFill>
                  <a:srgbClr val="F1FA8C"/>
                </a:solidFill>
                <a:latin typeface="Courier New"/>
                <a:ea typeface="Courier New"/>
                <a:cs typeface="Courier New"/>
                <a:sym typeface="Courier New"/>
              </a:rPr>
              <a:t>Pedro</a:t>
            </a:r>
            <a:r>
              <a:rPr lang="es" sz="1600" dirty="0">
                <a:solidFill>
                  <a:srgbClr val="E9F284"/>
                </a:solidFill>
                <a:latin typeface="Courier New"/>
                <a:ea typeface="Courier New"/>
                <a:cs typeface="Courier New"/>
                <a:sym typeface="Courier New"/>
              </a:rPr>
              <a:t>'</a:t>
            </a:r>
            <a:r>
              <a:rPr lang="es" sz="1600" dirty="0">
                <a:solidFill>
                  <a:srgbClr val="F8F8F2"/>
                </a:solidFill>
                <a:latin typeface="Courier New"/>
                <a:ea typeface="Courier New"/>
                <a:cs typeface="Courier New"/>
                <a:sym typeface="Courier New"/>
              </a:rPr>
              <a:t>, </a:t>
            </a:r>
            <a:r>
              <a:rPr lang="es" sz="1600" dirty="0">
                <a:solidFill>
                  <a:srgbClr val="E9F284"/>
                </a:solidFill>
                <a:latin typeface="Courier New"/>
                <a:ea typeface="Courier New"/>
                <a:cs typeface="Courier New"/>
                <a:sym typeface="Courier New"/>
              </a:rPr>
              <a:t>'</a:t>
            </a:r>
            <a:r>
              <a:rPr lang="es" sz="1600" dirty="0">
                <a:solidFill>
                  <a:srgbClr val="F1FA8C"/>
                </a:solidFill>
                <a:latin typeface="Courier New"/>
                <a:ea typeface="Courier New"/>
                <a:cs typeface="Courier New"/>
                <a:sym typeface="Courier New"/>
              </a:rPr>
              <a:t>Miguel</a:t>
            </a:r>
            <a:r>
              <a:rPr lang="es" sz="1600" dirty="0">
                <a:solidFill>
                  <a:srgbClr val="E9F284"/>
                </a:solidFill>
                <a:latin typeface="Courier New"/>
                <a:ea typeface="Courier New"/>
                <a:cs typeface="Courier New"/>
                <a:sym typeface="Courier New"/>
              </a:rPr>
              <a:t>'</a:t>
            </a:r>
            <a:r>
              <a:rPr lang="es" sz="1600" dirty="0">
                <a:solidFill>
                  <a:srgbClr val="F8F8F2"/>
                </a:solidFill>
                <a:latin typeface="Courier New"/>
                <a:ea typeface="Courier New"/>
                <a:cs typeface="Courier New"/>
                <a:sym typeface="Courier New"/>
              </a:rPr>
              <a:t>, </a:t>
            </a:r>
            <a:r>
              <a:rPr lang="es" sz="1600" dirty="0">
                <a:solidFill>
                  <a:srgbClr val="E9F284"/>
                </a:solidFill>
                <a:latin typeface="Courier New"/>
                <a:ea typeface="Courier New"/>
                <a:cs typeface="Courier New"/>
                <a:sym typeface="Courier New"/>
              </a:rPr>
              <a:t>'</a:t>
            </a:r>
            <a:r>
              <a:rPr lang="es" sz="1600" dirty="0">
                <a:solidFill>
                  <a:srgbClr val="F1FA8C"/>
                </a:solidFill>
                <a:latin typeface="Courier New"/>
                <a:ea typeface="Courier New"/>
                <a:cs typeface="Courier New"/>
                <a:sym typeface="Courier New"/>
              </a:rPr>
              <a:t>Ana</a:t>
            </a:r>
            <a:r>
              <a:rPr lang="es" sz="1600" dirty="0">
                <a:solidFill>
                  <a:srgbClr val="E9F284"/>
                </a:solidFill>
                <a:latin typeface="Courier New"/>
                <a:ea typeface="Courier New"/>
                <a:cs typeface="Courier New"/>
                <a:sym typeface="Courier New"/>
              </a:rPr>
              <a:t>'</a:t>
            </a:r>
            <a:r>
              <a:rPr lang="es" sz="1600" dirty="0">
                <a:solidFill>
                  <a:srgbClr val="F8F8F2"/>
                </a:solidFill>
                <a:latin typeface="Courier New"/>
                <a:ea typeface="Courier New"/>
                <a:cs typeface="Courier New"/>
                <a:sym typeface="Courier New"/>
              </a:rPr>
              <a:t>, </a:t>
            </a:r>
            <a:r>
              <a:rPr lang="es" sz="1600" dirty="0">
                <a:solidFill>
                  <a:srgbClr val="E9F284"/>
                </a:solidFill>
                <a:latin typeface="Courier New"/>
                <a:ea typeface="Courier New"/>
                <a:cs typeface="Courier New"/>
                <a:sym typeface="Courier New"/>
              </a:rPr>
              <a:t>'</a:t>
            </a:r>
            <a:r>
              <a:rPr lang="es" sz="1600" dirty="0">
                <a:solidFill>
                  <a:srgbClr val="F1FA8C"/>
                </a:solidFill>
                <a:latin typeface="Courier New"/>
                <a:ea typeface="Courier New"/>
                <a:cs typeface="Courier New"/>
                <a:sym typeface="Courier New"/>
              </a:rPr>
              <a:t>Vanesa</a:t>
            </a:r>
            <a:r>
              <a:rPr lang="es" sz="1600" dirty="0">
                <a:solidFill>
                  <a:srgbClr val="E9F284"/>
                </a:solidFill>
                <a:latin typeface="Courier New"/>
                <a:ea typeface="Courier New"/>
                <a:cs typeface="Courier New"/>
                <a:sym typeface="Courier New"/>
              </a:rPr>
              <a:t>'</a:t>
            </a:r>
            <a:r>
              <a:rPr lang="es" sz="1600" dirty="0">
                <a:solidFill>
                  <a:srgbClr val="F8F8F2"/>
                </a:solidFill>
                <a:latin typeface="Courier New"/>
                <a:ea typeface="Courier New"/>
                <a:cs typeface="Courier New"/>
                <a:sym typeface="Courier New"/>
              </a:rPr>
              <a:t>]</a:t>
            </a:r>
            <a:endParaRPr sz="1600" dirty="0">
              <a:solidFill>
                <a:srgbClr val="F8F8F2"/>
              </a:solidFill>
              <a:latin typeface="Courier New"/>
              <a:ea typeface="Courier New"/>
              <a:cs typeface="Courier New"/>
              <a:sym typeface="Courier New"/>
            </a:endParaRPr>
          </a:p>
          <a:p>
            <a:pPr marL="0" lvl="0" indent="0" algn="just" rtl="0">
              <a:lnSpc>
                <a:spcPct val="135714"/>
              </a:lnSpc>
              <a:spcBef>
                <a:spcPts val="0"/>
              </a:spcBef>
              <a:spcAft>
                <a:spcPts val="0"/>
              </a:spcAft>
              <a:buClr>
                <a:srgbClr val="000000"/>
              </a:buClr>
              <a:buSzPts val="1100"/>
              <a:buFont typeface="Arial"/>
              <a:buNone/>
            </a:pPr>
            <a:endParaRPr sz="1600" dirty="0">
              <a:solidFill>
                <a:srgbClr val="6272A4"/>
              </a:solidFill>
              <a:latin typeface="Courier New"/>
              <a:ea typeface="Courier New"/>
              <a:cs typeface="Courier New"/>
              <a:sym typeface="Courier New"/>
            </a:endParaRPr>
          </a:p>
          <a:p>
            <a:pPr marL="0" lvl="0" indent="0" algn="just" rtl="0">
              <a:lnSpc>
                <a:spcPct val="135714"/>
              </a:lnSpc>
              <a:spcBef>
                <a:spcPts val="0"/>
              </a:spcBef>
              <a:spcAft>
                <a:spcPts val="0"/>
              </a:spcAft>
              <a:buClr>
                <a:srgbClr val="000000"/>
              </a:buClr>
              <a:buSzPts val="1100"/>
              <a:buFont typeface="Arial"/>
              <a:buNone/>
            </a:pPr>
            <a:r>
              <a:rPr lang="es" sz="1600" dirty="0">
                <a:solidFill>
                  <a:srgbClr val="F8F8F2"/>
                </a:solidFill>
                <a:latin typeface="Courier New"/>
                <a:ea typeface="Courier New"/>
                <a:cs typeface="Courier New"/>
                <a:sym typeface="Courier New"/>
              </a:rPr>
              <a:t>console</a:t>
            </a:r>
            <a:r>
              <a:rPr lang="es" sz="1600" dirty="0">
                <a:solidFill>
                  <a:srgbClr val="6272A4"/>
                </a:solidFill>
                <a:latin typeface="Courier New"/>
                <a:ea typeface="Courier New"/>
                <a:cs typeface="Courier New"/>
                <a:sym typeface="Courier New"/>
              </a:rPr>
              <a:t>.</a:t>
            </a:r>
            <a:r>
              <a:rPr lang="es" sz="1600" dirty="0">
                <a:solidFill>
                  <a:srgbClr val="50FA7B"/>
                </a:solidFill>
                <a:latin typeface="Courier New"/>
                <a:ea typeface="Courier New"/>
                <a:cs typeface="Courier New"/>
                <a:sym typeface="Courier New"/>
              </a:rPr>
              <a:t>log</a:t>
            </a:r>
            <a:r>
              <a:rPr lang="es" sz="1600" dirty="0">
                <a:solidFill>
                  <a:srgbClr val="F8F8F2"/>
                </a:solidFill>
                <a:latin typeface="Courier New"/>
                <a:ea typeface="Courier New"/>
                <a:cs typeface="Courier New"/>
                <a:sym typeface="Courier New"/>
              </a:rPr>
              <a:t>(</a:t>
            </a:r>
            <a:r>
              <a:rPr lang="es" sz="1600" dirty="0">
                <a:solidFill>
                  <a:srgbClr val="BD93F9"/>
                </a:solidFill>
                <a:latin typeface="Courier New"/>
                <a:ea typeface="Courier New"/>
                <a:cs typeface="Courier New"/>
                <a:sym typeface="Courier New"/>
              </a:rPr>
              <a:t> nombres</a:t>
            </a:r>
            <a:r>
              <a:rPr lang="es" sz="1600" dirty="0">
                <a:solidFill>
                  <a:srgbClr val="F8F8F2"/>
                </a:solidFill>
                <a:latin typeface="Courier New"/>
                <a:ea typeface="Courier New"/>
                <a:cs typeface="Courier New"/>
                <a:sym typeface="Courier New"/>
              </a:rPr>
              <a:t>.</a:t>
            </a:r>
            <a:r>
              <a:rPr lang="es" sz="1600" dirty="0">
                <a:solidFill>
                  <a:srgbClr val="50FA7B"/>
                </a:solidFill>
                <a:latin typeface="Courier New"/>
                <a:ea typeface="Courier New"/>
                <a:cs typeface="Courier New"/>
                <a:sym typeface="Courier New"/>
              </a:rPr>
              <a:t>includes</a:t>
            </a:r>
            <a:r>
              <a:rPr lang="es" sz="1600" dirty="0">
                <a:solidFill>
                  <a:srgbClr val="F8F8F2"/>
                </a:solidFill>
                <a:latin typeface="Courier New"/>
                <a:ea typeface="Courier New"/>
                <a:cs typeface="Courier New"/>
                <a:sym typeface="Courier New"/>
              </a:rPr>
              <a:t>(</a:t>
            </a:r>
            <a:r>
              <a:rPr lang="es" sz="1600" dirty="0">
                <a:solidFill>
                  <a:srgbClr val="E9F284"/>
                </a:solidFill>
                <a:latin typeface="Courier New"/>
                <a:ea typeface="Courier New"/>
                <a:cs typeface="Courier New"/>
                <a:sym typeface="Courier New"/>
              </a:rPr>
              <a:t>'</a:t>
            </a:r>
            <a:r>
              <a:rPr lang="es" sz="1600" dirty="0">
                <a:solidFill>
                  <a:srgbClr val="F1FA8C"/>
                </a:solidFill>
                <a:latin typeface="Courier New"/>
                <a:ea typeface="Courier New"/>
                <a:cs typeface="Courier New"/>
                <a:sym typeface="Courier New"/>
              </a:rPr>
              <a:t>Rita</a:t>
            </a:r>
            <a:r>
              <a:rPr lang="es" sz="1600" dirty="0">
                <a:solidFill>
                  <a:srgbClr val="E9F284"/>
                </a:solidFill>
                <a:latin typeface="Courier New"/>
                <a:ea typeface="Courier New"/>
                <a:cs typeface="Courier New"/>
                <a:sym typeface="Courier New"/>
              </a:rPr>
              <a:t>'</a:t>
            </a:r>
            <a:r>
              <a:rPr lang="es" sz="1600" dirty="0">
                <a:solidFill>
                  <a:srgbClr val="F8F8F2"/>
                </a:solidFill>
                <a:latin typeface="Courier New"/>
                <a:ea typeface="Courier New"/>
                <a:cs typeface="Courier New"/>
                <a:sym typeface="Courier New"/>
              </a:rPr>
              <a:t>) ) </a:t>
            </a:r>
            <a:r>
              <a:rPr lang="es" sz="1600" dirty="0">
                <a:solidFill>
                  <a:srgbClr val="6272A4"/>
                </a:solidFill>
                <a:latin typeface="Courier New"/>
                <a:ea typeface="Courier New"/>
                <a:cs typeface="Courier New"/>
                <a:sym typeface="Courier New"/>
              </a:rPr>
              <a:t>// ⇒ true</a:t>
            </a:r>
            <a:endParaRPr sz="1600" dirty="0">
              <a:solidFill>
                <a:srgbClr val="6272A4"/>
              </a:solidFill>
              <a:latin typeface="Courier New"/>
              <a:ea typeface="Courier New"/>
              <a:cs typeface="Courier New"/>
              <a:sym typeface="Courier New"/>
            </a:endParaRPr>
          </a:p>
          <a:p>
            <a:pPr marL="0" lvl="0" indent="0" algn="just" rtl="0">
              <a:lnSpc>
                <a:spcPct val="135714"/>
              </a:lnSpc>
              <a:spcBef>
                <a:spcPts val="0"/>
              </a:spcBef>
              <a:spcAft>
                <a:spcPts val="0"/>
              </a:spcAft>
              <a:buClr>
                <a:srgbClr val="000000"/>
              </a:buClr>
              <a:buSzPts val="1100"/>
              <a:buFont typeface="Arial"/>
              <a:buNone/>
            </a:pPr>
            <a:r>
              <a:rPr lang="es" sz="1600" dirty="0">
                <a:solidFill>
                  <a:srgbClr val="F8F8F2"/>
                </a:solidFill>
                <a:latin typeface="Courier New"/>
                <a:ea typeface="Courier New"/>
                <a:cs typeface="Courier New"/>
                <a:sym typeface="Courier New"/>
              </a:rPr>
              <a:t>console</a:t>
            </a:r>
            <a:r>
              <a:rPr lang="es" sz="1600" dirty="0">
                <a:solidFill>
                  <a:srgbClr val="6272A4"/>
                </a:solidFill>
                <a:latin typeface="Courier New"/>
                <a:ea typeface="Courier New"/>
                <a:cs typeface="Courier New"/>
                <a:sym typeface="Courier New"/>
              </a:rPr>
              <a:t>.</a:t>
            </a:r>
            <a:r>
              <a:rPr lang="es" sz="1600" dirty="0">
                <a:solidFill>
                  <a:srgbClr val="50FA7B"/>
                </a:solidFill>
                <a:latin typeface="Courier New"/>
                <a:ea typeface="Courier New"/>
                <a:cs typeface="Courier New"/>
                <a:sym typeface="Courier New"/>
              </a:rPr>
              <a:t>log</a:t>
            </a:r>
            <a:r>
              <a:rPr lang="es" sz="1600" dirty="0">
                <a:solidFill>
                  <a:srgbClr val="F8F8F2"/>
                </a:solidFill>
                <a:latin typeface="Courier New"/>
                <a:ea typeface="Courier New"/>
                <a:cs typeface="Courier New"/>
                <a:sym typeface="Courier New"/>
              </a:rPr>
              <a:t>(</a:t>
            </a:r>
            <a:r>
              <a:rPr lang="es" sz="1600" dirty="0">
                <a:solidFill>
                  <a:srgbClr val="BD93F9"/>
                </a:solidFill>
                <a:latin typeface="Courier New"/>
                <a:ea typeface="Courier New"/>
                <a:cs typeface="Courier New"/>
                <a:sym typeface="Courier New"/>
              </a:rPr>
              <a:t> nombres</a:t>
            </a:r>
            <a:r>
              <a:rPr lang="es" sz="1600" dirty="0">
                <a:solidFill>
                  <a:srgbClr val="F8F8F2"/>
                </a:solidFill>
                <a:latin typeface="Courier New"/>
                <a:ea typeface="Courier New"/>
                <a:cs typeface="Courier New"/>
                <a:sym typeface="Courier New"/>
              </a:rPr>
              <a:t>.</a:t>
            </a:r>
            <a:r>
              <a:rPr lang="es" sz="1600" dirty="0">
                <a:solidFill>
                  <a:srgbClr val="50FA7B"/>
                </a:solidFill>
                <a:latin typeface="Courier New"/>
                <a:ea typeface="Courier New"/>
                <a:cs typeface="Courier New"/>
                <a:sym typeface="Courier New"/>
              </a:rPr>
              <a:t>includes</a:t>
            </a:r>
            <a:r>
              <a:rPr lang="es" sz="1600" dirty="0">
                <a:solidFill>
                  <a:srgbClr val="F8F8F2"/>
                </a:solidFill>
                <a:latin typeface="Courier New"/>
                <a:ea typeface="Courier New"/>
                <a:cs typeface="Courier New"/>
                <a:sym typeface="Courier New"/>
              </a:rPr>
              <a:t>(</a:t>
            </a:r>
            <a:r>
              <a:rPr lang="es" sz="1600" dirty="0">
                <a:solidFill>
                  <a:srgbClr val="E9F284"/>
                </a:solidFill>
                <a:latin typeface="Courier New"/>
                <a:ea typeface="Courier New"/>
                <a:cs typeface="Courier New"/>
                <a:sym typeface="Courier New"/>
              </a:rPr>
              <a:t>'</a:t>
            </a:r>
            <a:r>
              <a:rPr lang="es" sz="1600" dirty="0">
                <a:solidFill>
                  <a:srgbClr val="F1FA8C"/>
                </a:solidFill>
                <a:latin typeface="Courier New"/>
                <a:ea typeface="Courier New"/>
                <a:cs typeface="Courier New"/>
                <a:sym typeface="Courier New"/>
              </a:rPr>
              <a:t>Miguel</a:t>
            </a:r>
            <a:r>
              <a:rPr lang="es" sz="1600" dirty="0">
                <a:solidFill>
                  <a:srgbClr val="E9F284"/>
                </a:solidFill>
                <a:latin typeface="Courier New"/>
                <a:ea typeface="Courier New"/>
                <a:cs typeface="Courier New"/>
                <a:sym typeface="Courier New"/>
              </a:rPr>
              <a:t>'</a:t>
            </a:r>
            <a:r>
              <a:rPr lang="es" sz="1600" dirty="0">
                <a:solidFill>
                  <a:srgbClr val="F8F8F2"/>
                </a:solidFill>
                <a:latin typeface="Courier New"/>
                <a:ea typeface="Courier New"/>
                <a:cs typeface="Courier New"/>
                <a:sym typeface="Courier New"/>
              </a:rPr>
              <a:t>) ) </a:t>
            </a:r>
            <a:r>
              <a:rPr lang="es" sz="1600" dirty="0">
                <a:solidFill>
                  <a:srgbClr val="6272A4"/>
                </a:solidFill>
                <a:latin typeface="Courier New"/>
                <a:ea typeface="Courier New"/>
                <a:cs typeface="Courier New"/>
                <a:sym typeface="Courier New"/>
              </a:rPr>
              <a:t>// ⇒ true</a:t>
            </a:r>
            <a:endParaRPr sz="1600" dirty="0">
              <a:solidFill>
                <a:srgbClr val="6272A4"/>
              </a:solidFill>
              <a:latin typeface="Courier New"/>
              <a:ea typeface="Courier New"/>
              <a:cs typeface="Courier New"/>
              <a:sym typeface="Courier New"/>
            </a:endParaRPr>
          </a:p>
          <a:p>
            <a:pPr marL="0" lvl="0" indent="0" algn="l" rtl="0">
              <a:spcBef>
                <a:spcPts val="0"/>
              </a:spcBef>
              <a:spcAft>
                <a:spcPts val="0"/>
              </a:spcAft>
              <a:buClr>
                <a:srgbClr val="000000"/>
              </a:buClr>
              <a:buSzPts val="1100"/>
              <a:buFont typeface="Arial"/>
              <a:buNone/>
            </a:pPr>
            <a:r>
              <a:rPr lang="es" sz="1600" dirty="0">
                <a:solidFill>
                  <a:srgbClr val="F8F8F2"/>
                </a:solidFill>
                <a:latin typeface="Courier New"/>
                <a:ea typeface="Courier New"/>
                <a:cs typeface="Courier New"/>
                <a:sym typeface="Courier New"/>
              </a:rPr>
              <a:t>console</a:t>
            </a:r>
            <a:r>
              <a:rPr lang="es" sz="1600" dirty="0">
                <a:solidFill>
                  <a:srgbClr val="6272A4"/>
                </a:solidFill>
                <a:latin typeface="Courier New"/>
                <a:ea typeface="Courier New"/>
                <a:cs typeface="Courier New"/>
                <a:sym typeface="Courier New"/>
              </a:rPr>
              <a:t>.</a:t>
            </a:r>
            <a:r>
              <a:rPr lang="es" sz="1600" dirty="0">
                <a:solidFill>
                  <a:srgbClr val="50FA7B"/>
                </a:solidFill>
                <a:latin typeface="Courier New"/>
                <a:ea typeface="Courier New"/>
                <a:cs typeface="Courier New"/>
                <a:sym typeface="Courier New"/>
              </a:rPr>
              <a:t>log</a:t>
            </a:r>
            <a:r>
              <a:rPr lang="es" sz="1600" dirty="0">
                <a:solidFill>
                  <a:srgbClr val="F8F8F2"/>
                </a:solidFill>
                <a:latin typeface="Courier New"/>
                <a:ea typeface="Courier New"/>
                <a:cs typeface="Courier New"/>
                <a:sym typeface="Courier New"/>
              </a:rPr>
              <a:t>(</a:t>
            </a:r>
            <a:r>
              <a:rPr lang="es" sz="1600" dirty="0">
                <a:solidFill>
                  <a:srgbClr val="BD93F9"/>
                </a:solidFill>
                <a:latin typeface="Courier New"/>
                <a:ea typeface="Courier New"/>
                <a:cs typeface="Courier New"/>
                <a:sym typeface="Courier New"/>
              </a:rPr>
              <a:t> nombres</a:t>
            </a:r>
            <a:r>
              <a:rPr lang="es" sz="1600" dirty="0">
                <a:solidFill>
                  <a:srgbClr val="F8F8F2"/>
                </a:solidFill>
                <a:latin typeface="Courier New"/>
                <a:ea typeface="Courier New"/>
                <a:cs typeface="Courier New"/>
                <a:sym typeface="Courier New"/>
              </a:rPr>
              <a:t>.</a:t>
            </a:r>
            <a:r>
              <a:rPr lang="es" sz="1600" dirty="0">
                <a:solidFill>
                  <a:srgbClr val="50FA7B"/>
                </a:solidFill>
                <a:latin typeface="Courier New"/>
                <a:ea typeface="Courier New"/>
                <a:cs typeface="Courier New"/>
                <a:sym typeface="Courier New"/>
              </a:rPr>
              <a:t>includes</a:t>
            </a:r>
            <a:r>
              <a:rPr lang="es" sz="1600" dirty="0">
                <a:solidFill>
                  <a:srgbClr val="F8F8F2"/>
                </a:solidFill>
                <a:latin typeface="Courier New"/>
                <a:ea typeface="Courier New"/>
                <a:cs typeface="Courier New"/>
                <a:sym typeface="Courier New"/>
              </a:rPr>
              <a:t>(</a:t>
            </a:r>
            <a:r>
              <a:rPr lang="es" sz="1600" dirty="0">
                <a:solidFill>
                  <a:srgbClr val="E9F284"/>
                </a:solidFill>
                <a:latin typeface="Courier New"/>
                <a:ea typeface="Courier New"/>
                <a:cs typeface="Courier New"/>
                <a:sym typeface="Courier New"/>
              </a:rPr>
              <a:t>'</a:t>
            </a:r>
            <a:r>
              <a:rPr lang="es" sz="1600" dirty="0">
                <a:solidFill>
                  <a:srgbClr val="F1FA8C"/>
                </a:solidFill>
                <a:latin typeface="Courier New"/>
                <a:ea typeface="Courier New"/>
                <a:cs typeface="Courier New"/>
                <a:sym typeface="Courier New"/>
              </a:rPr>
              <a:t>Julieta</a:t>
            </a:r>
            <a:r>
              <a:rPr lang="es" sz="1600" dirty="0">
                <a:solidFill>
                  <a:srgbClr val="E9F284"/>
                </a:solidFill>
                <a:latin typeface="Courier New"/>
                <a:ea typeface="Courier New"/>
                <a:cs typeface="Courier New"/>
                <a:sym typeface="Courier New"/>
              </a:rPr>
              <a:t>'</a:t>
            </a:r>
            <a:r>
              <a:rPr lang="es" sz="1600" dirty="0">
                <a:solidFill>
                  <a:srgbClr val="F8F8F2"/>
                </a:solidFill>
                <a:latin typeface="Courier New"/>
                <a:ea typeface="Courier New"/>
                <a:cs typeface="Courier New"/>
                <a:sym typeface="Courier New"/>
              </a:rPr>
              <a:t>) ) </a:t>
            </a:r>
            <a:r>
              <a:rPr lang="es" sz="1600" dirty="0">
                <a:solidFill>
                  <a:srgbClr val="6272A4"/>
                </a:solidFill>
                <a:latin typeface="Courier New"/>
                <a:ea typeface="Courier New"/>
                <a:cs typeface="Courier New"/>
                <a:sym typeface="Courier New"/>
              </a:rPr>
              <a:t>// ⇒ false</a:t>
            </a:r>
            <a:endParaRPr sz="2000" dirty="0">
              <a:solidFill>
                <a:srgbClr val="FF79C6"/>
              </a:solidFill>
              <a:latin typeface="Courier New"/>
              <a:ea typeface="Courier New"/>
              <a:cs typeface="Courier New"/>
              <a:sym typeface="Courier New"/>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p39"/>
          <p:cNvSpPr txBox="1"/>
          <p:nvPr/>
        </p:nvSpPr>
        <p:spPr>
          <a:xfrm>
            <a:off x="475500" y="468275"/>
            <a:ext cx="8193000" cy="7389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4000" b="1">
                <a:solidFill>
                  <a:schemeClr val="dk1"/>
                </a:solidFill>
                <a:latin typeface="DM Sans"/>
                <a:ea typeface="DM Sans"/>
                <a:cs typeface="DM Sans"/>
                <a:sym typeface="DM Sans"/>
              </a:rPr>
              <a:t>Reverse</a:t>
            </a:r>
            <a:endParaRPr sz="4000" b="1">
              <a:solidFill>
                <a:schemeClr val="dk1"/>
              </a:solidFill>
              <a:latin typeface="DM Sans"/>
              <a:ea typeface="DM Sans"/>
              <a:cs typeface="DM Sans"/>
              <a:sym typeface="DM Sans"/>
            </a:endParaRPr>
          </a:p>
        </p:txBody>
      </p:sp>
      <p:sp>
        <p:nvSpPr>
          <p:cNvPr id="259" name="Google Shape;259;p39"/>
          <p:cNvSpPr txBox="1"/>
          <p:nvPr/>
        </p:nvSpPr>
        <p:spPr>
          <a:xfrm>
            <a:off x="475500" y="1455675"/>
            <a:ext cx="8193000" cy="600300"/>
          </a:xfrm>
          <a:prstGeom prst="rect">
            <a:avLst/>
          </a:prstGeom>
          <a:noFill/>
          <a:ln>
            <a:noFill/>
          </a:ln>
        </p:spPr>
        <p:txBody>
          <a:bodyPr spcFirstLastPara="1" wrap="square" lIns="91425" tIns="91425" rIns="91425" bIns="91425" anchor="t" anchorCtr="0">
            <a:spAutoFit/>
          </a:bodyPr>
          <a:lstStyle/>
          <a:p>
            <a:pPr marL="0" marR="2254701" lvl="0" indent="0" algn="l" rtl="0">
              <a:spcBef>
                <a:spcPts val="0"/>
              </a:spcBef>
              <a:spcAft>
                <a:spcPts val="0"/>
              </a:spcAft>
              <a:buNone/>
            </a:pPr>
            <a:r>
              <a:rPr lang="es" sz="1350" dirty="0">
                <a:latin typeface="DM Sans"/>
                <a:ea typeface="DM Sans"/>
                <a:cs typeface="DM Sans"/>
                <a:sym typeface="DM Sans"/>
              </a:rPr>
              <a:t>Como su nombre lo indica, el método </a:t>
            </a:r>
            <a:r>
              <a:rPr lang="es" sz="1350" b="1" dirty="0">
                <a:latin typeface="DM Sans"/>
                <a:ea typeface="DM Sans"/>
                <a:cs typeface="DM Sans"/>
                <a:sym typeface="DM Sans"/>
              </a:rPr>
              <a:t>reverse()</a:t>
            </a:r>
            <a:r>
              <a:rPr lang="es" sz="1350" dirty="0">
                <a:latin typeface="DM Sans"/>
                <a:ea typeface="DM Sans"/>
                <a:cs typeface="DM Sans"/>
                <a:sym typeface="DM Sans"/>
              </a:rPr>
              <a:t> </a:t>
            </a:r>
            <a:r>
              <a:rPr lang="es" sz="1350" dirty="0">
                <a:highlight>
                  <a:schemeClr val="accent4"/>
                </a:highlight>
                <a:latin typeface="DM Sans"/>
                <a:ea typeface="DM Sans"/>
                <a:cs typeface="DM Sans"/>
                <a:sym typeface="DM Sans"/>
              </a:rPr>
              <a:t>invierte el orden de los elementos</a:t>
            </a:r>
            <a:r>
              <a:rPr lang="es" sz="1350" dirty="0">
                <a:latin typeface="DM Sans"/>
                <a:ea typeface="DM Sans"/>
                <a:cs typeface="DM Sans"/>
                <a:sym typeface="DM Sans"/>
              </a:rPr>
              <a:t> dentro de un array.</a:t>
            </a:r>
            <a:endParaRPr sz="1350" b="1" dirty="0">
              <a:latin typeface="DM Sans"/>
              <a:ea typeface="DM Sans"/>
              <a:cs typeface="DM Sans"/>
              <a:sym typeface="DM Sans"/>
            </a:endParaRPr>
          </a:p>
        </p:txBody>
      </p:sp>
      <p:sp>
        <p:nvSpPr>
          <p:cNvPr id="260" name="Google Shape;260;p39"/>
          <p:cNvSpPr txBox="1"/>
          <p:nvPr/>
        </p:nvSpPr>
        <p:spPr>
          <a:xfrm>
            <a:off x="475500" y="2392575"/>
            <a:ext cx="8193000" cy="1829100"/>
          </a:xfrm>
          <a:prstGeom prst="rect">
            <a:avLst/>
          </a:prstGeom>
          <a:solidFill>
            <a:srgbClr val="000000"/>
          </a:solidFill>
          <a:ln>
            <a:noFill/>
          </a:ln>
        </p:spPr>
        <p:txBody>
          <a:bodyPr spcFirstLastPara="1" wrap="square" lIns="180000" tIns="180000" rIns="180000" bIns="180000" anchor="t" anchorCtr="0">
            <a:noAutofit/>
          </a:bodyPr>
          <a:lstStyle/>
          <a:p>
            <a:pPr marL="0" lvl="0" indent="0" algn="just" rtl="0">
              <a:lnSpc>
                <a:spcPct val="135714"/>
              </a:lnSpc>
              <a:spcBef>
                <a:spcPts val="0"/>
              </a:spcBef>
              <a:spcAft>
                <a:spcPts val="0"/>
              </a:spcAft>
              <a:buNone/>
            </a:pPr>
            <a:r>
              <a:rPr lang="es" sz="1700" dirty="0">
                <a:solidFill>
                  <a:srgbClr val="FF79C6"/>
                </a:solidFill>
                <a:latin typeface="Courier New"/>
                <a:ea typeface="Courier New"/>
                <a:cs typeface="Courier New"/>
                <a:sym typeface="Courier New"/>
              </a:rPr>
              <a:t>const</a:t>
            </a:r>
            <a:r>
              <a:rPr lang="es" sz="1700" dirty="0">
                <a:solidFill>
                  <a:srgbClr val="F8F8F2"/>
                </a:solidFill>
                <a:latin typeface="Courier New"/>
                <a:ea typeface="Courier New"/>
                <a:cs typeface="Courier New"/>
                <a:sym typeface="Courier New"/>
              </a:rPr>
              <a:t> </a:t>
            </a:r>
            <a:r>
              <a:rPr lang="es" sz="1700" dirty="0">
                <a:solidFill>
                  <a:srgbClr val="BD93F9"/>
                </a:solidFill>
                <a:latin typeface="Courier New"/>
                <a:ea typeface="Courier New"/>
                <a:cs typeface="Courier New"/>
                <a:sym typeface="Courier New"/>
              </a:rPr>
              <a:t>nombres</a:t>
            </a:r>
            <a:r>
              <a:rPr lang="es" sz="1700" dirty="0">
                <a:solidFill>
                  <a:srgbClr val="F8F8F2"/>
                </a:solidFill>
                <a:latin typeface="Courier New"/>
                <a:ea typeface="Courier New"/>
                <a:cs typeface="Courier New"/>
                <a:sym typeface="Courier New"/>
              </a:rPr>
              <a:t> </a:t>
            </a:r>
            <a:r>
              <a:rPr lang="es" sz="1700" dirty="0">
                <a:solidFill>
                  <a:srgbClr val="FF79C6"/>
                </a:solidFill>
                <a:latin typeface="Courier New"/>
                <a:ea typeface="Courier New"/>
                <a:cs typeface="Courier New"/>
                <a:sym typeface="Courier New"/>
              </a:rPr>
              <a:t>=</a:t>
            </a:r>
            <a:r>
              <a:rPr lang="es" sz="1700" dirty="0">
                <a:solidFill>
                  <a:srgbClr val="F8F8F2"/>
                </a:solidFill>
                <a:latin typeface="Courier New"/>
                <a:ea typeface="Courier New"/>
                <a:cs typeface="Courier New"/>
                <a:sym typeface="Courier New"/>
              </a:rPr>
              <a:t> [</a:t>
            </a:r>
            <a:r>
              <a:rPr lang="es" sz="1700" dirty="0">
                <a:solidFill>
                  <a:srgbClr val="E9F284"/>
                </a:solidFill>
                <a:latin typeface="Courier New"/>
                <a:ea typeface="Courier New"/>
                <a:cs typeface="Courier New"/>
                <a:sym typeface="Courier New"/>
              </a:rPr>
              <a:t>'</a:t>
            </a:r>
            <a:r>
              <a:rPr lang="es" sz="1700" dirty="0">
                <a:solidFill>
                  <a:srgbClr val="F1FA8C"/>
                </a:solidFill>
                <a:latin typeface="Courier New"/>
                <a:ea typeface="Courier New"/>
                <a:cs typeface="Courier New"/>
                <a:sym typeface="Courier New"/>
              </a:rPr>
              <a:t>Rita</a:t>
            </a:r>
            <a:r>
              <a:rPr lang="es" sz="1700" dirty="0">
                <a:solidFill>
                  <a:srgbClr val="E9F284"/>
                </a:solidFill>
                <a:latin typeface="Courier New"/>
                <a:ea typeface="Courier New"/>
                <a:cs typeface="Courier New"/>
                <a:sym typeface="Courier New"/>
              </a:rPr>
              <a:t>'</a:t>
            </a:r>
            <a:r>
              <a:rPr lang="es" sz="1700" dirty="0">
                <a:solidFill>
                  <a:srgbClr val="F8F8F2"/>
                </a:solidFill>
                <a:latin typeface="Courier New"/>
                <a:ea typeface="Courier New"/>
                <a:cs typeface="Courier New"/>
                <a:sym typeface="Courier New"/>
              </a:rPr>
              <a:t>, </a:t>
            </a:r>
            <a:r>
              <a:rPr lang="es" sz="1700" dirty="0">
                <a:solidFill>
                  <a:srgbClr val="E9F284"/>
                </a:solidFill>
                <a:latin typeface="Courier New"/>
                <a:ea typeface="Courier New"/>
                <a:cs typeface="Courier New"/>
                <a:sym typeface="Courier New"/>
              </a:rPr>
              <a:t>'</a:t>
            </a:r>
            <a:r>
              <a:rPr lang="es" sz="1700" dirty="0">
                <a:solidFill>
                  <a:srgbClr val="F1FA8C"/>
                </a:solidFill>
                <a:latin typeface="Courier New"/>
                <a:ea typeface="Courier New"/>
                <a:cs typeface="Courier New"/>
                <a:sym typeface="Courier New"/>
              </a:rPr>
              <a:t>Pedro</a:t>
            </a:r>
            <a:r>
              <a:rPr lang="es" sz="1700" dirty="0">
                <a:solidFill>
                  <a:srgbClr val="E9F284"/>
                </a:solidFill>
                <a:latin typeface="Courier New"/>
                <a:ea typeface="Courier New"/>
                <a:cs typeface="Courier New"/>
                <a:sym typeface="Courier New"/>
              </a:rPr>
              <a:t>'</a:t>
            </a:r>
            <a:r>
              <a:rPr lang="es" sz="1700" dirty="0">
                <a:solidFill>
                  <a:srgbClr val="F8F8F2"/>
                </a:solidFill>
                <a:latin typeface="Courier New"/>
                <a:ea typeface="Courier New"/>
                <a:cs typeface="Courier New"/>
                <a:sym typeface="Courier New"/>
              </a:rPr>
              <a:t>, </a:t>
            </a:r>
            <a:r>
              <a:rPr lang="es" sz="1700" dirty="0">
                <a:solidFill>
                  <a:srgbClr val="E9F284"/>
                </a:solidFill>
                <a:latin typeface="Courier New"/>
                <a:ea typeface="Courier New"/>
                <a:cs typeface="Courier New"/>
                <a:sym typeface="Courier New"/>
              </a:rPr>
              <a:t>'</a:t>
            </a:r>
            <a:r>
              <a:rPr lang="es" sz="1700" dirty="0">
                <a:solidFill>
                  <a:srgbClr val="F1FA8C"/>
                </a:solidFill>
                <a:latin typeface="Courier New"/>
                <a:ea typeface="Courier New"/>
                <a:cs typeface="Courier New"/>
                <a:sym typeface="Courier New"/>
              </a:rPr>
              <a:t>Miguel</a:t>
            </a:r>
            <a:r>
              <a:rPr lang="es" sz="1700" dirty="0">
                <a:solidFill>
                  <a:srgbClr val="E9F284"/>
                </a:solidFill>
                <a:latin typeface="Courier New"/>
                <a:ea typeface="Courier New"/>
                <a:cs typeface="Courier New"/>
                <a:sym typeface="Courier New"/>
              </a:rPr>
              <a:t>'</a:t>
            </a:r>
            <a:r>
              <a:rPr lang="es" sz="1700" dirty="0">
                <a:solidFill>
                  <a:srgbClr val="F8F8F2"/>
                </a:solidFill>
                <a:latin typeface="Courier New"/>
                <a:ea typeface="Courier New"/>
                <a:cs typeface="Courier New"/>
                <a:sym typeface="Courier New"/>
              </a:rPr>
              <a:t>, </a:t>
            </a:r>
            <a:r>
              <a:rPr lang="es" sz="1700" dirty="0">
                <a:solidFill>
                  <a:srgbClr val="E9F284"/>
                </a:solidFill>
                <a:latin typeface="Courier New"/>
                <a:ea typeface="Courier New"/>
                <a:cs typeface="Courier New"/>
                <a:sym typeface="Courier New"/>
              </a:rPr>
              <a:t>'</a:t>
            </a:r>
            <a:r>
              <a:rPr lang="es" sz="1700" dirty="0">
                <a:solidFill>
                  <a:srgbClr val="F1FA8C"/>
                </a:solidFill>
                <a:latin typeface="Courier New"/>
                <a:ea typeface="Courier New"/>
                <a:cs typeface="Courier New"/>
                <a:sym typeface="Courier New"/>
              </a:rPr>
              <a:t>Ana</a:t>
            </a:r>
            <a:r>
              <a:rPr lang="es" sz="1700" dirty="0">
                <a:solidFill>
                  <a:srgbClr val="E9F284"/>
                </a:solidFill>
                <a:latin typeface="Courier New"/>
                <a:ea typeface="Courier New"/>
                <a:cs typeface="Courier New"/>
                <a:sym typeface="Courier New"/>
              </a:rPr>
              <a:t>'</a:t>
            </a:r>
            <a:r>
              <a:rPr lang="es" sz="1700" dirty="0">
                <a:solidFill>
                  <a:srgbClr val="F8F8F2"/>
                </a:solidFill>
                <a:latin typeface="Courier New"/>
                <a:ea typeface="Courier New"/>
                <a:cs typeface="Courier New"/>
                <a:sym typeface="Courier New"/>
              </a:rPr>
              <a:t>, </a:t>
            </a:r>
            <a:r>
              <a:rPr lang="es" sz="1700" dirty="0">
                <a:solidFill>
                  <a:srgbClr val="E9F284"/>
                </a:solidFill>
                <a:latin typeface="Courier New"/>
                <a:ea typeface="Courier New"/>
                <a:cs typeface="Courier New"/>
                <a:sym typeface="Courier New"/>
              </a:rPr>
              <a:t>'</a:t>
            </a:r>
            <a:r>
              <a:rPr lang="es" sz="1700" dirty="0">
                <a:solidFill>
                  <a:srgbClr val="F1FA8C"/>
                </a:solidFill>
                <a:latin typeface="Courier New"/>
                <a:ea typeface="Courier New"/>
                <a:cs typeface="Courier New"/>
                <a:sym typeface="Courier New"/>
              </a:rPr>
              <a:t>Vanesa</a:t>
            </a:r>
            <a:r>
              <a:rPr lang="es" sz="1700" dirty="0">
                <a:solidFill>
                  <a:srgbClr val="E9F284"/>
                </a:solidFill>
                <a:latin typeface="Courier New"/>
                <a:ea typeface="Courier New"/>
                <a:cs typeface="Courier New"/>
                <a:sym typeface="Courier New"/>
              </a:rPr>
              <a:t>'</a:t>
            </a:r>
            <a:r>
              <a:rPr lang="es" sz="1700" dirty="0">
                <a:solidFill>
                  <a:srgbClr val="F8F8F2"/>
                </a:solidFill>
                <a:latin typeface="Courier New"/>
                <a:ea typeface="Courier New"/>
                <a:cs typeface="Courier New"/>
                <a:sym typeface="Courier New"/>
              </a:rPr>
              <a:t>]</a:t>
            </a:r>
            <a:endParaRPr sz="1700" dirty="0">
              <a:solidFill>
                <a:srgbClr val="F8F8F2"/>
              </a:solidFill>
              <a:latin typeface="Courier New"/>
              <a:ea typeface="Courier New"/>
              <a:cs typeface="Courier New"/>
              <a:sym typeface="Courier New"/>
            </a:endParaRPr>
          </a:p>
          <a:p>
            <a:pPr marL="0" lvl="0" indent="0" algn="just" rtl="0">
              <a:lnSpc>
                <a:spcPct val="135714"/>
              </a:lnSpc>
              <a:spcBef>
                <a:spcPts val="0"/>
              </a:spcBef>
              <a:spcAft>
                <a:spcPts val="0"/>
              </a:spcAft>
              <a:buNone/>
            </a:pPr>
            <a:r>
              <a:rPr lang="es" sz="1700" dirty="0">
                <a:solidFill>
                  <a:srgbClr val="BD93F9"/>
                </a:solidFill>
                <a:latin typeface="Courier New"/>
                <a:ea typeface="Courier New"/>
                <a:cs typeface="Courier New"/>
                <a:sym typeface="Courier New"/>
              </a:rPr>
              <a:t>nombres</a:t>
            </a:r>
            <a:r>
              <a:rPr lang="es" sz="1700" dirty="0">
                <a:solidFill>
                  <a:srgbClr val="F8F8F2"/>
                </a:solidFill>
                <a:latin typeface="Courier New"/>
                <a:ea typeface="Courier New"/>
                <a:cs typeface="Courier New"/>
                <a:sym typeface="Courier New"/>
              </a:rPr>
              <a:t>.</a:t>
            </a:r>
            <a:r>
              <a:rPr lang="es" sz="1700" dirty="0">
                <a:solidFill>
                  <a:srgbClr val="50FA7B"/>
                </a:solidFill>
                <a:latin typeface="Courier New"/>
                <a:ea typeface="Courier New"/>
                <a:cs typeface="Courier New"/>
                <a:sym typeface="Courier New"/>
              </a:rPr>
              <a:t>reverse()</a:t>
            </a:r>
            <a:endParaRPr sz="1700" dirty="0">
              <a:solidFill>
                <a:srgbClr val="6272A4"/>
              </a:solidFill>
              <a:latin typeface="Courier New"/>
              <a:ea typeface="Courier New"/>
              <a:cs typeface="Courier New"/>
              <a:sym typeface="Courier New"/>
            </a:endParaRPr>
          </a:p>
          <a:p>
            <a:pPr marL="0" lvl="0" indent="0" algn="just" rtl="0">
              <a:lnSpc>
                <a:spcPct val="135714"/>
              </a:lnSpc>
              <a:spcBef>
                <a:spcPts val="0"/>
              </a:spcBef>
              <a:spcAft>
                <a:spcPts val="0"/>
              </a:spcAft>
              <a:buNone/>
            </a:pPr>
            <a:r>
              <a:rPr lang="es" sz="1700" dirty="0">
                <a:solidFill>
                  <a:srgbClr val="F8F8F2"/>
                </a:solidFill>
                <a:latin typeface="Courier New"/>
                <a:ea typeface="Courier New"/>
                <a:cs typeface="Courier New"/>
                <a:sym typeface="Courier New"/>
              </a:rPr>
              <a:t>console</a:t>
            </a:r>
            <a:r>
              <a:rPr lang="es" sz="1700" dirty="0">
                <a:solidFill>
                  <a:srgbClr val="6272A4"/>
                </a:solidFill>
                <a:latin typeface="Courier New"/>
                <a:ea typeface="Courier New"/>
                <a:cs typeface="Courier New"/>
                <a:sym typeface="Courier New"/>
              </a:rPr>
              <a:t>.</a:t>
            </a:r>
            <a:r>
              <a:rPr lang="es" sz="1700" dirty="0">
                <a:solidFill>
                  <a:srgbClr val="50FA7B"/>
                </a:solidFill>
                <a:latin typeface="Courier New"/>
                <a:ea typeface="Courier New"/>
                <a:cs typeface="Courier New"/>
                <a:sym typeface="Courier New"/>
              </a:rPr>
              <a:t>log</a:t>
            </a:r>
            <a:r>
              <a:rPr lang="es" sz="1700" dirty="0">
                <a:solidFill>
                  <a:srgbClr val="F8F8F2"/>
                </a:solidFill>
                <a:latin typeface="Courier New"/>
                <a:ea typeface="Courier New"/>
                <a:cs typeface="Courier New"/>
                <a:sym typeface="Courier New"/>
              </a:rPr>
              <a:t>(</a:t>
            </a:r>
            <a:r>
              <a:rPr lang="es" sz="1700" dirty="0">
                <a:solidFill>
                  <a:srgbClr val="BD93F9"/>
                </a:solidFill>
                <a:latin typeface="Courier New"/>
                <a:ea typeface="Courier New"/>
                <a:cs typeface="Courier New"/>
                <a:sym typeface="Courier New"/>
              </a:rPr>
              <a:t> nombres</a:t>
            </a:r>
            <a:r>
              <a:rPr lang="es" sz="1700" dirty="0">
                <a:solidFill>
                  <a:srgbClr val="F8F8F2"/>
                </a:solidFill>
                <a:latin typeface="Courier New"/>
                <a:ea typeface="Courier New"/>
                <a:cs typeface="Courier New"/>
                <a:sym typeface="Courier New"/>
              </a:rPr>
              <a:t> ) </a:t>
            </a:r>
            <a:endParaRPr sz="1700" dirty="0">
              <a:solidFill>
                <a:srgbClr val="F8F8F2"/>
              </a:solidFill>
              <a:latin typeface="Courier New"/>
              <a:ea typeface="Courier New"/>
              <a:cs typeface="Courier New"/>
              <a:sym typeface="Courier New"/>
            </a:endParaRPr>
          </a:p>
          <a:p>
            <a:pPr marL="0" lvl="0" indent="0" algn="just" rtl="0">
              <a:lnSpc>
                <a:spcPct val="135714"/>
              </a:lnSpc>
              <a:spcBef>
                <a:spcPts val="0"/>
              </a:spcBef>
              <a:spcAft>
                <a:spcPts val="0"/>
              </a:spcAft>
              <a:buNone/>
            </a:pPr>
            <a:r>
              <a:rPr lang="es" sz="1700" dirty="0">
                <a:solidFill>
                  <a:srgbClr val="6272A4"/>
                </a:solidFill>
                <a:latin typeface="Courier New"/>
                <a:ea typeface="Courier New"/>
                <a:cs typeface="Courier New"/>
                <a:sym typeface="Courier New"/>
              </a:rPr>
              <a:t>// ⇒ ['Vanesa', 'Ana','Miguel', 'Pedro','Rita']</a:t>
            </a:r>
            <a:endParaRPr sz="2100" dirty="0">
              <a:solidFill>
                <a:srgbClr val="FF79C6"/>
              </a:solidFill>
              <a:latin typeface="Courier New"/>
              <a:ea typeface="Courier New"/>
              <a:cs typeface="Courier New"/>
              <a:sym typeface="Courier New"/>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40"/>
          <p:cNvSpPr txBox="1"/>
          <p:nvPr/>
        </p:nvSpPr>
        <p:spPr>
          <a:xfrm>
            <a:off x="475500" y="1239975"/>
            <a:ext cx="4800600" cy="98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4000" b="1">
                <a:solidFill>
                  <a:schemeClr val="dk1"/>
                </a:solidFill>
                <a:latin typeface="DM Sans"/>
                <a:ea typeface="DM Sans"/>
                <a:cs typeface="DM Sans"/>
                <a:sym typeface="DM Sans"/>
              </a:rPr>
              <a:t>Reverse</a:t>
            </a:r>
            <a:endParaRPr sz="4500" i="1">
              <a:latin typeface="Anton"/>
              <a:ea typeface="Anton"/>
              <a:cs typeface="Anton"/>
              <a:sym typeface="Anton"/>
            </a:endParaRPr>
          </a:p>
        </p:txBody>
      </p:sp>
      <p:pic>
        <p:nvPicPr>
          <p:cNvPr id="266" name="Google Shape;266;p40"/>
          <p:cNvPicPr preferRelativeResize="0"/>
          <p:nvPr/>
        </p:nvPicPr>
        <p:blipFill rotWithShape="1">
          <a:blip r:embed="rId3">
            <a:alphaModFix/>
          </a:blip>
          <a:srcRect l="32736" r="30252"/>
          <a:stretch/>
        </p:blipFill>
        <p:spPr>
          <a:xfrm>
            <a:off x="5275975" y="0"/>
            <a:ext cx="3392524" cy="5143500"/>
          </a:xfrm>
          <a:prstGeom prst="rect">
            <a:avLst/>
          </a:prstGeom>
          <a:noFill/>
          <a:ln>
            <a:noFill/>
          </a:ln>
        </p:spPr>
      </p:pic>
      <p:sp>
        <p:nvSpPr>
          <p:cNvPr id="267" name="Google Shape;267;p40"/>
          <p:cNvSpPr txBox="1"/>
          <p:nvPr/>
        </p:nvSpPr>
        <p:spPr>
          <a:xfrm>
            <a:off x="475500" y="2382225"/>
            <a:ext cx="3392400" cy="15213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1200"/>
              </a:spcAft>
              <a:buNone/>
            </a:pPr>
            <a:r>
              <a:rPr lang="es" sz="1350" b="1">
                <a:latin typeface="DM Sans"/>
                <a:ea typeface="DM Sans"/>
                <a:cs typeface="DM Sans"/>
                <a:sym typeface="DM Sans"/>
              </a:rPr>
              <a:t>Cuidado </a:t>
            </a:r>
            <a:r>
              <a:rPr lang="es" sz="1350">
                <a:latin typeface="DM Sans"/>
                <a:ea typeface="DM Sans"/>
                <a:cs typeface="DM Sans"/>
                <a:sym typeface="DM Sans"/>
              </a:rPr>
              <a:t>porque el método reverse es destructivo, o sea que </a:t>
            </a:r>
            <a:r>
              <a:rPr lang="es" sz="1350">
                <a:highlight>
                  <a:schemeClr val="accent6"/>
                </a:highlight>
                <a:latin typeface="DM Sans"/>
                <a:ea typeface="DM Sans"/>
                <a:cs typeface="DM Sans"/>
                <a:sym typeface="DM Sans"/>
              </a:rPr>
              <a:t>modifica el array original,</a:t>
            </a:r>
            <a:r>
              <a:rPr lang="es" sz="1350">
                <a:latin typeface="DM Sans"/>
                <a:ea typeface="DM Sans"/>
                <a:cs typeface="DM Sans"/>
                <a:sym typeface="DM Sans"/>
              </a:rPr>
              <a:t> al igual que los métodos para agregar o quitar elementos.</a:t>
            </a:r>
            <a:endParaRPr sz="2000">
              <a:solidFill>
                <a:schemeClr val="dk1"/>
              </a:solidFill>
              <a:highlight>
                <a:schemeClr val="lt1"/>
              </a:highlight>
              <a:latin typeface="Helvetica Neue Light"/>
              <a:ea typeface="Helvetica Neue Light"/>
              <a:cs typeface="Helvetica Neue Light"/>
              <a:sym typeface="Helvetica Neue Light"/>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Google Shape;272;p41"/>
          <p:cNvSpPr/>
          <p:nvPr/>
        </p:nvSpPr>
        <p:spPr>
          <a:xfrm>
            <a:off x="457338" y="468286"/>
            <a:ext cx="431100" cy="431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41"/>
          <p:cNvSpPr txBox="1"/>
          <p:nvPr/>
        </p:nvSpPr>
        <p:spPr>
          <a:xfrm>
            <a:off x="927150" y="468275"/>
            <a:ext cx="62298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600">
                <a:solidFill>
                  <a:schemeClr val="lt1"/>
                </a:solidFill>
                <a:latin typeface="DM Sans"/>
                <a:ea typeface="DM Sans"/>
                <a:cs typeface="DM Sans"/>
                <a:sym typeface="DM Sans"/>
              </a:rPr>
              <a:t>En síntesis</a:t>
            </a:r>
            <a:endParaRPr sz="1600">
              <a:solidFill>
                <a:schemeClr val="lt1"/>
              </a:solidFill>
              <a:latin typeface="DM Sans"/>
              <a:ea typeface="DM Sans"/>
              <a:cs typeface="DM Sans"/>
              <a:sym typeface="DM Sans"/>
            </a:endParaRPr>
          </a:p>
        </p:txBody>
      </p:sp>
      <p:pic>
        <p:nvPicPr>
          <p:cNvPr id="274" name="Google Shape;274;p41"/>
          <p:cNvPicPr preferRelativeResize="0"/>
          <p:nvPr/>
        </p:nvPicPr>
        <p:blipFill>
          <a:blip r:embed="rId3">
            <a:alphaModFix/>
          </a:blip>
          <a:stretch>
            <a:fillRect/>
          </a:stretch>
        </p:blipFill>
        <p:spPr>
          <a:xfrm>
            <a:off x="492050" y="502975"/>
            <a:ext cx="361700" cy="361700"/>
          </a:xfrm>
          <a:prstGeom prst="rect">
            <a:avLst/>
          </a:prstGeom>
          <a:noFill/>
          <a:ln>
            <a:noFill/>
          </a:ln>
        </p:spPr>
      </p:pic>
      <p:sp>
        <p:nvSpPr>
          <p:cNvPr id="275" name="Google Shape;275;p41"/>
          <p:cNvSpPr/>
          <p:nvPr/>
        </p:nvSpPr>
        <p:spPr>
          <a:xfrm>
            <a:off x="436600" y="2030050"/>
            <a:ext cx="814800" cy="330600"/>
          </a:xfrm>
          <a:prstGeom prst="rect">
            <a:avLst/>
          </a:prstGeom>
          <a:solidFill>
            <a:srgbClr val="EF89D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s" sz="1350">
                <a:latin typeface="DM Sans"/>
                <a:ea typeface="DM Sans"/>
                <a:cs typeface="DM Sans"/>
                <a:sym typeface="DM Sans"/>
              </a:rPr>
              <a:t>lenght</a:t>
            </a:r>
            <a:endParaRPr sz="1300">
              <a:solidFill>
                <a:srgbClr val="222222"/>
              </a:solidFill>
              <a:latin typeface="Helvetica Neue"/>
              <a:ea typeface="Helvetica Neue"/>
              <a:cs typeface="Helvetica Neue"/>
              <a:sym typeface="Helvetica Neue"/>
            </a:endParaRPr>
          </a:p>
        </p:txBody>
      </p:sp>
      <p:sp>
        <p:nvSpPr>
          <p:cNvPr id="276" name="Google Shape;276;p41"/>
          <p:cNvSpPr/>
          <p:nvPr/>
        </p:nvSpPr>
        <p:spPr>
          <a:xfrm>
            <a:off x="1368600" y="2030050"/>
            <a:ext cx="814800" cy="330600"/>
          </a:xfrm>
          <a:prstGeom prst="rect">
            <a:avLst/>
          </a:prstGeom>
          <a:solidFill>
            <a:srgbClr val="EF89D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s" sz="1350">
                <a:latin typeface="DM Sans"/>
                <a:ea typeface="DM Sans"/>
                <a:cs typeface="DM Sans"/>
                <a:sym typeface="DM Sans"/>
              </a:rPr>
              <a:t>push</a:t>
            </a:r>
            <a:endParaRPr sz="1300">
              <a:solidFill>
                <a:srgbClr val="222222"/>
              </a:solidFill>
              <a:latin typeface="Helvetica Neue"/>
              <a:ea typeface="Helvetica Neue"/>
              <a:cs typeface="Helvetica Neue"/>
              <a:sym typeface="Helvetica Neue"/>
            </a:endParaRPr>
          </a:p>
        </p:txBody>
      </p:sp>
      <p:sp>
        <p:nvSpPr>
          <p:cNvPr id="277" name="Google Shape;277;p41"/>
          <p:cNvSpPr/>
          <p:nvPr/>
        </p:nvSpPr>
        <p:spPr>
          <a:xfrm>
            <a:off x="2300600" y="2030050"/>
            <a:ext cx="814800" cy="330600"/>
          </a:xfrm>
          <a:prstGeom prst="rect">
            <a:avLst/>
          </a:prstGeom>
          <a:solidFill>
            <a:srgbClr val="EF89D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s" sz="1350">
                <a:latin typeface="DM Sans"/>
                <a:ea typeface="DM Sans"/>
                <a:cs typeface="DM Sans"/>
                <a:sym typeface="DM Sans"/>
              </a:rPr>
              <a:t>shift</a:t>
            </a:r>
            <a:endParaRPr sz="1300">
              <a:solidFill>
                <a:srgbClr val="222222"/>
              </a:solidFill>
              <a:latin typeface="Helvetica Neue"/>
              <a:ea typeface="Helvetica Neue"/>
              <a:cs typeface="Helvetica Neue"/>
              <a:sym typeface="Helvetica Neue"/>
            </a:endParaRPr>
          </a:p>
        </p:txBody>
      </p:sp>
      <p:sp>
        <p:nvSpPr>
          <p:cNvPr id="278" name="Google Shape;278;p41"/>
          <p:cNvSpPr/>
          <p:nvPr/>
        </p:nvSpPr>
        <p:spPr>
          <a:xfrm>
            <a:off x="1368600" y="2480775"/>
            <a:ext cx="814800" cy="330600"/>
          </a:xfrm>
          <a:prstGeom prst="rect">
            <a:avLst/>
          </a:prstGeom>
          <a:solidFill>
            <a:srgbClr val="EF89D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s" sz="1350">
                <a:latin typeface="DM Sans"/>
                <a:ea typeface="DM Sans"/>
                <a:cs typeface="DM Sans"/>
                <a:sym typeface="DM Sans"/>
              </a:rPr>
              <a:t>unshift</a:t>
            </a:r>
            <a:endParaRPr sz="1300">
              <a:solidFill>
                <a:srgbClr val="222222"/>
              </a:solidFill>
              <a:latin typeface="Helvetica Neue"/>
              <a:ea typeface="Helvetica Neue"/>
              <a:cs typeface="Helvetica Neue"/>
              <a:sym typeface="Helvetica Neue"/>
            </a:endParaRPr>
          </a:p>
        </p:txBody>
      </p:sp>
      <p:sp>
        <p:nvSpPr>
          <p:cNvPr id="279" name="Google Shape;279;p41"/>
          <p:cNvSpPr/>
          <p:nvPr/>
        </p:nvSpPr>
        <p:spPr>
          <a:xfrm>
            <a:off x="2300600" y="2480775"/>
            <a:ext cx="814800" cy="330600"/>
          </a:xfrm>
          <a:prstGeom prst="rect">
            <a:avLst/>
          </a:prstGeom>
          <a:solidFill>
            <a:srgbClr val="EF89D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s" sz="1350">
                <a:latin typeface="DM Sans"/>
                <a:ea typeface="DM Sans"/>
                <a:cs typeface="DM Sans"/>
                <a:sym typeface="DM Sans"/>
              </a:rPr>
              <a:t>pop</a:t>
            </a:r>
            <a:endParaRPr sz="1300">
              <a:solidFill>
                <a:srgbClr val="222222"/>
              </a:solidFill>
              <a:latin typeface="Helvetica Neue"/>
              <a:ea typeface="Helvetica Neue"/>
              <a:cs typeface="Helvetica Neue"/>
              <a:sym typeface="Helvetica Neue"/>
            </a:endParaRPr>
          </a:p>
        </p:txBody>
      </p:sp>
      <p:sp>
        <p:nvSpPr>
          <p:cNvPr id="280" name="Google Shape;280;p41"/>
          <p:cNvSpPr/>
          <p:nvPr/>
        </p:nvSpPr>
        <p:spPr>
          <a:xfrm>
            <a:off x="2300600" y="2931500"/>
            <a:ext cx="814800" cy="330600"/>
          </a:xfrm>
          <a:prstGeom prst="rect">
            <a:avLst/>
          </a:prstGeom>
          <a:solidFill>
            <a:srgbClr val="EF89D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s" sz="1350">
                <a:latin typeface="DM Sans"/>
                <a:ea typeface="DM Sans"/>
                <a:cs typeface="DM Sans"/>
                <a:sym typeface="DM Sans"/>
              </a:rPr>
              <a:t>splice</a:t>
            </a:r>
            <a:endParaRPr sz="1300">
              <a:solidFill>
                <a:srgbClr val="222222"/>
              </a:solidFill>
              <a:latin typeface="Helvetica Neue"/>
              <a:ea typeface="Helvetica Neue"/>
              <a:cs typeface="Helvetica Neue"/>
              <a:sym typeface="Helvetica Neue"/>
            </a:endParaRPr>
          </a:p>
        </p:txBody>
      </p:sp>
      <p:sp>
        <p:nvSpPr>
          <p:cNvPr id="281" name="Google Shape;281;p41"/>
          <p:cNvSpPr/>
          <p:nvPr/>
        </p:nvSpPr>
        <p:spPr>
          <a:xfrm>
            <a:off x="3232600" y="2030050"/>
            <a:ext cx="814800" cy="330600"/>
          </a:xfrm>
          <a:prstGeom prst="rect">
            <a:avLst/>
          </a:prstGeom>
          <a:solidFill>
            <a:srgbClr val="EF89D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s" sz="1350">
                <a:latin typeface="DM Sans"/>
                <a:ea typeface="DM Sans"/>
                <a:cs typeface="DM Sans"/>
                <a:sym typeface="DM Sans"/>
              </a:rPr>
              <a:t>join</a:t>
            </a:r>
            <a:endParaRPr sz="1300">
              <a:solidFill>
                <a:srgbClr val="222222"/>
              </a:solidFill>
              <a:latin typeface="Helvetica Neue"/>
              <a:ea typeface="Helvetica Neue"/>
              <a:cs typeface="Helvetica Neue"/>
              <a:sym typeface="Helvetica Neue"/>
            </a:endParaRPr>
          </a:p>
        </p:txBody>
      </p:sp>
      <p:sp>
        <p:nvSpPr>
          <p:cNvPr id="282" name="Google Shape;282;p41"/>
          <p:cNvSpPr/>
          <p:nvPr/>
        </p:nvSpPr>
        <p:spPr>
          <a:xfrm>
            <a:off x="4164600" y="2030050"/>
            <a:ext cx="814800" cy="330600"/>
          </a:xfrm>
          <a:prstGeom prst="rect">
            <a:avLst/>
          </a:prstGeom>
          <a:solidFill>
            <a:srgbClr val="EF89D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s" sz="1350">
                <a:latin typeface="DM Sans"/>
                <a:ea typeface="DM Sans"/>
                <a:cs typeface="DM Sans"/>
                <a:sym typeface="DM Sans"/>
              </a:rPr>
              <a:t>concat</a:t>
            </a:r>
            <a:endParaRPr sz="1300">
              <a:solidFill>
                <a:srgbClr val="222222"/>
              </a:solidFill>
              <a:latin typeface="Helvetica Neue"/>
              <a:ea typeface="Helvetica Neue"/>
              <a:cs typeface="Helvetica Neue"/>
              <a:sym typeface="Helvetica Neue"/>
            </a:endParaRPr>
          </a:p>
        </p:txBody>
      </p:sp>
      <p:sp>
        <p:nvSpPr>
          <p:cNvPr id="283" name="Google Shape;283;p41"/>
          <p:cNvSpPr/>
          <p:nvPr/>
        </p:nvSpPr>
        <p:spPr>
          <a:xfrm>
            <a:off x="5096600" y="2030050"/>
            <a:ext cx="814800" cy="330600"/>
          </a:xfrm>
          <a:prstGeom prst="rect">
            <a:avLst/>
          </a:prstGeom>
          <a:solidFill>
            <a:srgbClr val="EF89D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s" sz="1350">
                <a:latin typeface="DM Sans"/>
                <a:ea typeface="DM Sans"/>
                <a:cs typeface="DM Sans"/>
                <a:sym typeface="DM Sans"/>
              </a:rPr>
              <a:t>slice</a:t>
            </a:r>
            <a:endParaRPr sz="1300">
              <a:solidFill>
                <a:srgbClr val="222222"/>
              </a:solidFill>
              <a:latin typeface="Helvetica Neue"/>
              <a:ea typeface="Helvetica Neue"/>
              <a:cs typeface="Helvetica Neue"/>
              <a:sym typeface="Helvetica Neue"/>
            </a:endParaRPr>
          </a:p>
        </p:txBody>
      </p:sp>
      <p:sp>
        <p:nvSpPr>
          <p:cNvPr id="284" name="Google Shape;284;p41"/>
          <p:cNvSpPr/>
          <p:nvPr/>
        </p:nvSpPr>
        <p:spPr>
          <a:xfrm>
            <a:off x="6028600" y="2030050"/>
            <a:ext cx="814800" cy="330600"/>
          </a:xfrm>
          <a:prstGeom prst="rect">
            <a:avLst/>
          </a:prstGeom>
          <a:solidFill>
            <a:srgbClr val="EF89D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s" sz="1350">
                <a:latin typeface="DM Sans"/>
                <a:ea typeface="DM Sans"/>
                <a:cs typeface="DM Sans"/>
                <a:sym typeface="DM Sans"/>
              </a:rPr>
              <a:t>indexOf</a:t>
            </a:r>
            <a:endParaRPr sz="1300">
              <a:solidFill>
                <a:srgbClr val="222222"/>
              </a:solidFill>
              <a:latin typeface="Helvetica Neue"/>
              <a:ea typeface="Helvetica Neue"/>
              <a:cs typeface="Helvetica Neue"/>
              <a:sym typeface="Helvetica Neue"/>
            </a:endParaRPr>
          </a:p>
        </p:txBody>
      </p:sp>
      <p:sp>
        <p:nvSpPr>
          <p:cNvPr id="285" name="Google Shape;285;p41"/>
          <p:cNvSpPr/>
          <p:nvPr/>
        </p:nvSpPr>
        <p:spPr>
          <a:xfrm>
            <a:off x="6941600" y="2030050"/>
            <a:ext cx="861600" cy="330600"/>
          </a:xfrm>
          <a:prstGeom prst="rect">
            <a:avLst/>
          </a:prstGeom>
          <a:solidFill>
            <a:srgbClr val="EF89D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s" sz="1350">
                <a:latin typeface="DM Sans"/>
                <a:ea typeface="DM Sans"/>
                <a:cs typeface="DM Sans"/>
                <a:sym typeface="DM Sans"/>
              </a:rPr>
              <a:t>includes</a:t>
            </a:r>
            <a:endParaRPr sz="1300">
              <a:solidFill>
                <a:srgbClr val="222222"/>
              </a:solidFill>
              <a:latin typeface="Helvetica Neue"/>
              <a:ea typeface="Helvetica Neue"/>
              <a:cs typeface="Helvetica Neue"/>
              <a:sym typeface="Helvetica Neue"/>
            </a:endParaRPr>
          </a:p>
        </p:txBody>
      </p:sp>
      <p:sp>
        <p:nvSpPr>
          <p:cNvPr id="286" name="Google Shape;286;p41"/>
          <p:cNvSpPr/>
          <p:nvPr/>
        </p:nvSpPr>
        <p:spPr>
          <a:xfrm>
            <a:off x="7892600" y="2030050"/>
            <a:ext cx="814800" cy="330600"/>
          </a:xfrm>
          <a:prstGeom prst="rect">
            <a:avLst/>
          </a:prstGeom>
          <a:solidFill>
            <a:srgbClr val="EF89D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s" sz="1350">
                <a:latin typeface="DM Sans"/>
                <a:ea typeface="DM Sans"/>
                <a:cs typeface="DM Sans"/>
                <a:sym typeface="DM Sans"/>
              </a:rPr>
              <a:t>reverse</a:t>
            </a:r>
            <a:endParaRPr sz="1300">
              <a:solidFill>
                <a:srgbClr val="222222"/>
              </a:solidFill>
              <a:latin typeface="Helvetica Neue"/>
              <a:ea typeface="Helvetica Neue"/>
              <a:cs typeface="Helvetica Neue"/>
              <a:sym typeface="Helvetica Neue"/>
            </a:endParaRPr>
          </a:p>
        </p:txBody>
      </p:sp>
      <p:sp>
        <p:nvSpPr>
          <p:cNvPr id="287" name="Google Shape;287;p41"/>
          <p:cNvSpPr/>
          <p:nvPr/>
        </p:nvSpPr>
        <p:spPr>
          <a:xfrm>
            <a:off x="436600" y="3617275"/>
            <a:ext cx="814800" cy="711600"/>
          </a:xfrm>
          <a:prstGeom prst="rect">
            <a:avLst/>
          </a:prstGeom>
          <a:solidFill>
            <a:srgbClr val="EAFF6A"/>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s" sz="1150">
                <a:latin typeface="DM Sans"/>
                <a:ea typeface="DM Sans"/>
                <a:cs typeface="DM Sans"/>
                <a:sym typeface="DM Sans"/>
              </a:rPr>
              <a:t>averiguar</a:t>
            </a:r>
            <a:r>
              <a:rPr lang="es" sz="900">
                <a:solidFill>
                  <a:srgbClr val="222222"/>
                </a:solidFill>
                <a:latin typeface="Helvetica Neue"/>
                <a:ea typeface="Helvetica Neue"/>
                <a:cs typeface="Helvetica Neue"/>
                <a:sym typeface="Helvetica Neue"/>
              </a:rPr>
              <a:t> </a:t>
            </a:r>
            <a:r>
              <a:rPr lang="es" sz="1150">
                <a:latin typeface="DM Sans"/>
                <a:ea typeface="DM Sans"/>
                <a:cs typeface="DM Sans"/>
                <a:sym typeface="DM Sans"/>
              </a:rPr>
              <a:t>longitud</a:t>
            </a:r>
            <a:endParaRPr sz="900">
              <a:solidFill>
                <a:srgbClr val="222222"/>
              </a:solidFill>
              <a:latin typeface="Helvetica Neue"/>
              <a:ea typeface="Helvetica Neue"/>
              <a:cs typeface="Helvetica Neue"/>
              <a:sym typeface="Helvetica Neue"/>
            </a:endParaRPr>
          </a:p>
        </p:txBody>
      </p:sp>
      <p:sp>
        <p:nvSpPr>
          <p:cNvPr id="288" name="Google Shape;288;p41"/>
          <p:cNvSpPr/>
          <p:nvPr/>
        </p:nvSpPr>
        <p:spPr>
          <a:xfrm>
            <a:off x="1368600" y="3617275"/>
            <a:ext cx="814800" cy="711600"/>
          </a:xfrm>
          <a:prstGeom prst="rect">
            <a:avLst/>
          </a:prstGeom>
          <a:solidFill>
            <a:srgbClr val="EAFF6A"/>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s" sz="1150">
                <a:latin typeface="DM Sans"/>
                <a:ea typeface="DM Sans"/>
                <a:cs typeface="DM Sans"/>
                <a:sym typeface="DM Sans"/>
              </a:rPr>
              <a:t>agregar</a:t>
            </a:r>
            <a:endParaRPr sz="1100">
              <a:solidFill>
                <a:srgbClr val="222222"/>
              </a:solidFill>
              <a:latin typeface="Helvetica Neue"/>
              <a:ea typeface="Helvetica Neue"/>
              <a:cs typeface="Helvetica Neue"/>
              <a:sym typeface="Helvetica Neue"/>
            </a:endParaRPr>
          </a:p>
        </p:txBody>
      </p:sp>
      <p:sp>
        <p:nvSpPr>
          <p:cNvPr id="289" name="Google Shape;289;p41"/>
          <p:cNvSpPr/>
          <p:nvPr/>
        </p:nvSpPr>
        <p:spPr>
          <a:xfrm>
            <a:off x="2300600" y="3617275"/>
            <a:ext cx="814800" cy="711600"/>
          </a:xfrm>
          <a:prstGeom prst="rect">
            <a:avLst/>
          </a:prstGeom>
          <a:solidFill>
            <a:srgbClr val="EAFF6A"/>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s" sz="1150">
                <a:latin typeface="DM Sans"/>
                <a:ea typeface="DM Sans"/>
                <a:cs typeface="DM Sans"/>
                <a:sym typeface="DM Sans"/>
              </a:rPr>
              <a:t>quitar</a:t>
            </a:r>
            <a:endParaRPr sz="1100">
              <a:solidFill>
                <a:srgbClr val="222222"/>
              </a:solidFill>
              <a:latin typeface="Helvetica Neue"/>
              <a:ea typeface="Helvetica Neue"/>
              <a:cs typeface="Helvetica Neue"/>
              <a:sym typeface="Helvetica Neue"/>
            </a:endParaRPr>
          </a:p>
        </p:txBody>
      </p:sp>
      <p:sp>
        <p:nvSpPr>
          <p:cNvPr id="290" name="Google Shape;290;p41"/>
          <p:cNvSpPr/>
          <p:nvPr/>
        </p:nvSpPr>
        <p:spPr>
          <a:xfrm>
            <a:off x="3232600" y="3617275"/>
            <a:ext cx="814800" cy="711600"/>
          </a:xfrm>
          <a:prstGeom prst="rect">
            <a:avLst/>
          </a:prstGeom>
          <a:solidFill>
            <a:srgbClr val="EAFF6A"/>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s" sz="1150">
                <a:latin typeface="DM Sans"/>
                <a:ea typeface="DM Sans"/>
                <a:cs typeface="DM Sans"/>
                <a:sym typeface="DM Sans"/>
              </a:rPr>
              <a:t>juntar</a:t>
            </a:r>
            <a:endParaRPr sz="1100">
              <a:solidFill>
                <a:srgbClr val="222222"/>
              </a:solidFill>
              <a:latin typeface="Helvetica Neue"/>
              <a:ea typeface="Helvetica Neue"/>
              <a:cs typeface="Helvetica Neue"/>
              <a:sym typeface="Helvetica Neue"/>
            </a:endParaRPr>
          </a:p>
        </p:txBody>
      </p:sp>
      <p:sp>
        <p:nvSpPr>
          <p:cNvPr id="291" name="Google Shape;291;p41"/>
          <p:cNvSpPr/>
          <p:nvPr/>
        </p:nvSpPr>
        <p:spPr>
          <a:xfrm>
            <a:off x="4164600" y="3617275"/>
            <a:ext cx="861600" cy="711600"/>
          </a:xfrm>
          <a:prstGeom prst="rect">
            <a:avLst/>
          </a:prstGeom>
          <a:solidFill>
            <a:srgbClr val="EAFF6A"/>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s" sz="1150">
                <a:latin typeface="DM Sans"/>
                <a:ea typeface="DM Sans"/>
                <a:cs typeface="DM Sans"/>
                <a:sym typeface="DM Sans"/>
              </a:rPr>
              <a:t>combinar</a:t>
            </a:r>
            <a:endParaRPr sz="1100">
              <a:solidFill>
                <a:srgbClr val="222222"/>
              </a:solidFill>
              <a:latin typeface="Helvetica Neue"/>
              <a:ea typeface="Helvetica Neue"/>
              <a:cs typeface="Helvetica Neue"/>
              <a:sym typeface="Helvetica Neue"/>
            </a:endParaRPr>
          </a:p>
        </p:txBody>
      </p:sp>
      <p:sp>
        <p:nvSpPr>
          <p:cNvPr id="292" name="Google Shape;292;p41"/>
          <p:cNvSpPr/>
          <p:nvPr/>
        </p:nvSpPr>
        <p:spPr>
          <a:xfrm>
            <a:off x="5096600" y="3617275"/>
            <a:ext cx="814800" cy="711600"/>
          </a:xfrm>
          <a:prstGeom prst="rect">
            <a:avLst/>
          </a:prstGeom>
          <a:solidFill>
            <a:srgbClr val="EAFF6A"/>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s" sz="1150">
                <a:latin typeface="DM Sans"/>
                <a:ea typeface="DM Sans"/>
                <a:cs typeface="DM Sans"/>
                <a:sym typeface="DM Sans"/>
              </a:rPr>
              <a:t>cortar</a:t>
            </a:r>
            <a:endParaRPr sz="1100">
              <a:solidFill>
                <a:srgbClr val="222222"/>
              </a:solidFill>
              <a:latin typeface="Helvetica Neue"/>
              <a:ea typeface="Helvetica Neue"/>
              <a:cs typeface="Helvetica Neue"/>
              <a:sym typeface="Helvetica Neue"/>
            </a:endParaRPr>
          </a:p>
        </p:txBody>
      </p:sp>
      <p:sp>
        <p:nvSpPr>
          <p:cNvPr id="293" name="Google Shape;293;p41"/>
          <p:cNvSpPr/>
          <p:nvPr/>
        </p:nvSpPr>
        <p:spPr>
          <a:xfrm>
            <a:off x="6028600" y="3617275"/>
            <a:ext cx="814800" cy="711600"/>
          </a:xfrm>
          <a:prstGeom prst="rect">
            <a:avLst/>
          </a:prstGeom>
          <a:solidFill>
            <a:srgbClr val="EAFF6A"/>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s" sz="1150">
                <a:latin typeface="DM Sans"/>
                <a:ea typeface="DM Sans"/>
                <a:cs typeface="DM Sans"/>
                <a:sym typeface="DM Sans"/>
              </a:rPr>
              <a:t>obtener índice</a:t>
            </a:r>
            <a:endParaRPr sz="1100">
              <a:solidFill>
                <a:srgbClr val="222222"/>
              </a:solidFill>
              <a:latin typeface="Helvetica Neue"/>
              <a:ea typeface="Helvetica Neue"/>
              <a:cs typeface="Helvetica Neue"/>
              <a:sym typeface="Helvetica Neue"/>
            </a:endParaRPr>
          </a:p>
        </p:txBody>
      </p:sp>
      <p:sp>
        <p:nvSpPr>
          <p:cNvPr id="294" name="Google Shape;294;p41"/>
          <p:cNvSpPr/>
          <p:nvPr/>
        </p:nvSpPr>
        <p:spPr>
          <a:xfrm>
            <a:off x="6960600" y="3617275"/>
            <a:ext cx="861600" cy="711600"/>
          </a:xfrm>
          <a:prstGeom prst="rect">
            <a:avLst/>
          </a:prstGeom>
          <a:solidFill>
            <a:srgbClr val="EAFF6A"/>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s" sz="1150">
                <a:latin typeface="DM Sans"/>
                <a:ea typeface="DM Sans"/>
                <a:cs typeface="DM Sans"/>
                <a:sym typeface="DM Sans"/>
              </a:rPr>
              <a:t>verificar existencia</a:t>
            </a:r>
            <a:endParaRPr sz="1150">
              <a:latin typeface="DM Sans"/>
              <a:ea typeface="DM Sans"/>
              <a:cs typeface="DM Sans"/>
              <a:sym typeface="DM Sans"/>
            </a:endParaRPr>
          </a:p>
        </p:txBody>
      </p:sp>
      <p:sp>
        <p:nvSpPr>
          <p:cNvPr id="295" name="Google Shape;295;p41"/>
          <p:cNvSpPr/>
          <p:nvPr/>
        </p:nvSpPr>
        <p:spPr>
          <a:xfrm>
            <a:off x="7892600" y="3617275"/>
            <a:ext cx="814800" cy="711600"/>
          </a:xfrm>
          <a:prstGeom prst="rect">
            <a:avLst/>
          </a:prstGeom>
          <a:solidFill>
            <a:srgbClr val="EAFF6A"/>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s" sz="1150">
                <a:latin typeface="DM Sans"/>
                <a:ea typeface="DM Sans"/>
                <a:cs typeface="DM Sans"/>
                <a:sym typeface="DM Sans"/>
              </a:rPr>
              <a:t>invertir el orden</a:t>
            </a:r>
            <a:endParaRPr sz="1100">
              <a:solidFill>
                <a:srgbClr val="222222"/>
              </a:solidFill>
              <a:latin typeface="Helvetica Neue"/>
              <a:ea typeface="Helvetica Neue"/>
              <a:cs typeface="Helvetica Neue"/>
              <a:sym typeface="Helvetica Neue"/>
            </a:endParaRPr>
          </a:p>
        </p:txBody>
      </p:sp>
      <p:cxnSp>
        <p:nvCxnSpPr>
          <p:cNvPr id="296" name="Google Shape;296;p41"/>
          <p:cNvCxnSpPr/>
          <p:nvPr/>
        </p:nvCxnSpPr>
        <p:spPr>
          <a:xfrm>
            <a:off x="807600" y="1786875"/>
            <a:ext cx="7488000" cy="3600"/>
          </a:xfrm>
          <a:prstGeom prst="straightConnector1">
            <a:avLst/>
          </a:prstGeom>
          <a:noFill/>
          <a:ln w="9525" cap="flat" cmpd="sng">
            <a:solidFill>
              <a:srgbClr val="595959"/>
            </a:solidFill>
            <a:prstDash val="solid"/>
            <a:round/>
            <a:headEnd type="none" w="med" len="med"/>
            <a:tailEnd type="none" w="med" len="med"/>
          </a:ln>
        </p:spPr>
      </p:cxnSp>
      <p:cxnSp>
        <p:nvCxnSpPr>
          <p:cNvPr id="297" name="Google Shape;297;p41"/>
          <p:cNvCxnSpPr/>
          <p:nvPr/>
        </p:nvCxnSpPr>
        <p:spPr>
          <a:xfrm>
            <a:off x="5079425" y="1614900"/>
            <a:ext cx="2100" cy="181800"/>
          </a:xfrm>
          <a:prstGeom prst="straightConnector1">
            <a:avLst/>
          </a:prstGeom>
          <a:noFill/>
          <a:ln w="9525" cap="flat" cmpd="sng">
            <a:solidFill>
              <a:srgbClr val="595959"/>
            </a:solidFill>
            <a:prstDash val="solid"/>
            <a:round/>
            <a:headEnd type="none" w="med" len="med"/>
            <a:tailEnd type="none" w="med" len="med"/>
          </a:ln>
        </p:spPr>
      </p:cxnSp>
      <p:cxnSp>
        <p:nvCxnSpPr>
          <p:cNvPr id="298" name="Google Shape;298;p41"/>
          <p:cNvCxnSpPr/>
          <p:nvPr/>
        </p:nvCxnSpPr>
        <p:spPr>
          <a:xfrm>
            <a:off x="5502950" y="1786875"/>
            <a:ext cx="2100" cy="181800"/>
          </a:xfrm>
          <a:prstGeom prst="straightConnector1">
            <a:avLst/>
          </a:prstGeom>
          <a:noFill/>
          <a:ln w="9525" cap="flat" cmpd="sng">
            <a:solidFill>
              <a:srgbClr val="595959"/>
            </a:solidFill>
            <a:prstDash val="solid"/>
            <a:round/>
            <a:headEnd type="none" w="med" len="med"/>
            <a:tailEnd type="none" w="med" len="med"/>
          </a:ln>
        </p:spPr>
      </p:cxnSp>
      <p:cxnSp>
        <p:nvCxnSpPr>
          <p:cNvPr id="299" name="Google Shape;299;p41"/>
          <p:cNvCxnSpPr/>
          <p:nvPr/>
        </p:nvCxnSpPr>
        <p:spPr>
          <a:xfrm>
            <a:off x="4570950" y="1786875"/>
            <a:ext cx="2100" cy="181800"/>
          </a:xfrm>
          <a:prstGeom prst="straightConnector1">
            <a:avLst/>
          </a:prstGeom>
          <a:noFill/>
          <a:ln w="9525" cap="flat" cmpd="sng">
            <a:solidFill>
              <a:srgbClr val="595959"/>
            </a:solidFill>
            <a:prstDash val="solid"/>
            <a:round/>
            <a:headEnd type="none" w="med" len="med"/>
            <a:tailEnd type="none" w="med" len="med"/>
          </a:ln>
        </p:spPr>
      </p:cxnSp>
      <p:cxnSp>
        <p:nvCxnSpPr>
          <p:cNvPr id="300" name="Google Shape;300;p41"/>
          <p:cNvCxnSpPr/>
          <p:nvPr/>
        </p:nvCxnSpPr>
        <p:spPr>
          <a:xfrm>
            <a:off x="2706950" y="1786875"/>
            <a:ext cx="2100" cy="181800"/>
          </a:xfrm>
          <a:prstGeom prst="straightConnector1">
            <a:avLst/>
          </a:prstGeom>
          <a:noFill/>
          <a:ln w="9525" cap="flat" cmpd="sng">
            <a:solidFill>
              <a:srgbClr val="595959"/>
            </a:solidFill>
            <a:prstDash val="solid"/>
            <a:round/>
            <a:headEnd type="none" w="med" len="med"/>
            <a:tailEnd type="none" w="med" len="med"/>
          </a:ln>
        </p:spPr>
      </p:cxnSp>
      <p:cxnSp>
        <p:nvCxnSpPr>
          <p:cNvPr id="301" name="Google Shape;301;p41"/>
          <p:cNvCxnSpPr/>
          <p:nvPr/>
        </p:nvCxnSpPr>
        <p:spPr>
          <a:xfrm>
            <a:off x="3638950" y="1786875"/>
            <a:ext cx="2100" cy="181800"/>
          </a:xfrm>
          <a:prstGeom prst="straightConnector1">
            <a:avLst/>
          </a:prstGeom>
          <a:noFill/>
          <a:ln w="9525" cap="flat" cmpd="sng">
            <a:solidFill>
              <a:srgbClr val="595959"/>
            </a:solidFill>
            <a:prstDash val="solid"/>
            <a:round/>
            <a:headEnd type="none" w="med" len="med"/>
            <a:tailEnd type="none" w="med" len="med"/>
          </a:ln>
        </p:spPr>
      </p:cxnSp>
      <p:cxnSp>
        <p:nvCxnSpPr>
          <p:cNvPr id="302" name="Google Shape;302;p41"/>
          <p:cNvCxnSpPr/>
          <p:nvPr/>
        </p:nvCxnSpPr>
        <p:spPr>
          <a:xfrm>
            <a:off x="1774950" y="1786875"/>
            <a:ext cx="2100" cy="181800"/>
          </a:xfrm>
          <a:prstGeom prst="straightConnector1">
            <a:avLst/>
          </a:prstGeom>
          <a:noFill/>
          <a:ln w="9525" cap="flat" cmpd="sng">
            <a:solidFill>
              <a:srgbClr val="595959"/>
            </a:solidFill>
            <a:prstDash val="solid"/>
            <a:round/>
            <a:headEnd type="none" w="med" len="med"/>
            <a:tailEnd type="none" w="med" len="med"/>
          </a:ln>
        </p:spPr>
      </p:cxnSp>
      <p:cxnSp>
        <p:nvCxnSpPr>
          <p:cNvPr id="303" name="Google Shape;303;p41"/>
          <p:cNvCxnSpPr/>
          <p:nvPr/>
        </p:nvCxnSpPr>
        <p:spPr>
          <a:xfrm>
            <a:off x="807600" y="1786875"/>
            <a:ext cx="2100" cy="181800"/>
          </a:xfrm>
          <a:prstGeom prst="straightConnector1">
            <a:avLst/>
          </a:prstGeom>
          <a:noFill/>
          <a:ln w="9525" cap="flat" cmpd="sng">
            <a:solidFill>
              <a:srgbClr val="595959"/>
            </a:solidFill>
            <a:prstDash val="solid"/>
            <a:round/>
            <a:headEnd type="none" w="med" len="med"/>
            <a:tailEnd type="none" w="med" len="med"/>
          </a:ln>
        </p:spPr>
      </p:cxnSp>
      <p:cxnSp>
        <p:nvCxnSpPr>
          <p:cNvPr id="304" name="Google Shape;304;p41"/>
          <p:cNvCxnSpPr/>
          <p:nvPr/>
        </p:nvCxnSpPr>
        <p:spPr>
          <a:xfrm>
            <a:off x="6434950" y="1786875"/>
            <a:ext cx="2100" cy="181800"/>
          </a:xfrm>
          <a:prstGeom prst="straightConnector1">
            <a:avLst/>
          </a:prstGeom>
          <a:noFill/>
          <a:ln w="9525" cap="flat" cmpd="sng">
            <a:solidFill>
              <a:srgbClr val="595959"/>
            </a:solidFill>
            <a:prstDash val="solid"/>
            <a:round/>
            <a:headEnd type="none" w="med" len="med"/>
            <a:tailEnd type="none" w="med" len="med"/>
          </a:ln>
        </p:spPr>
      </p:cxnSp>
      <p:cxnSp>
        <p:nvCxnSpPr>
          <p:cNvPr id="305" name="Google Shape;305;p41"/>
          <p:cNvCxnSpPr/>
          <p:nvPr/>
        </p:nvCxnSpPr>
        <p:spPr>
          <a:xfrm>
            <a:off x="7366950" y="1786875"/>
            <a:ext cx="2100" cy="181800"/>
          </a:xfrm>
          <a:prstGeom prst="straightConnector1">
            <a:avLst/>
          </a:prstGeom>
          <a:noFill/>
          <a:ln w="9525" cap="flat" cmpd="sng">
            <a:solidFill>
              <a:srgbClr val="595959"/>
            </a:solidFill>
            <a:prstDash val="solid"/>
            <a:round/>
            <a:headEnd type="none" w="med" len="med"/>
            <a:tailEnd type="none" w="med" len="med"/>
          </a:ln>
        </p:spPr>
      </p:cxnSp>
      <p:cxnSp>
        <p:nvCxnSpPr>
          <p:cNvPr id="306" name="Google Shape;306;p41"/>
          <p:cNvCxnSpPr/>
          <p:nvPr/>
        </p:nvCxnSpPr>
        <p:spPr>
          <a:xfrm>
            <a:off x="8298950" y="1786875"/>
            <a:ext cx="2100" cy="181800"/>
          </a:xfrm>
          <a:prstGeom prst="straightConnector1">
            <a:avLst/>
          </a:prstGeom>
          <a:noFill/>
          <a:ln w="9525" cap="flat" cmpd="sng">
            <a:solidFill>
              <a:srgbClr val="595959"/>
            </a:solidFill>
            <a:prstDash val="solid"/>
            <a:round/>
            <a:headEnd type="none" w="med" len="med"/>
            <a:tailEnd type="none" w="med" len="med"/>
          </a:ln>
        </p:spPr>
      </p:cxnSp>
      <p:cxnSp>
        <p:nvCxnSpPr>
          <p:cNvPr id="307" name="Google Shape;307;p41"/>
          <p:cNvCxnSpPr>
            <a:stCxn id="275" idx="2"/>
            <a:endCxn id="287" idx="0"/>
          </p:cNvCxnSpPr>
          <p:nvPr/>
        </p:nvCxnSpPr>
        <p:spPr>
          <a:xfrm>
            <a:off x="844000" y="2360650"/>
            <a:ext cx="0" cy="1256700"/>
          </a:xfrm>
          <a:prstGeom prst="straightConnector1">
            <a:avLst/>
          </a:prstGeom>
          <a:noFill/>
          <a:ln w="9525" cap="flat" cmpd="sng">
            <a:solidFill>
              <a:srgbClr val="595959"/>
            </a:solidFill>
            <a:prstDash val="solid"/>
            <a:round/>
            <a:headEnd type="none" w="med" len="med"/>
            <a:tailEnd type="none" w="med" len="med"/>
          </a:ln>
        </p:spPr>
      </p:cxnSp>
      <p:cxnSp>
        <p:nvCxnSpPr>
          <p:cNvPr id="308" name="Google Shape;308;p41"/>
          <p:cNvCxnSpPr>
            <a:stCxn id="278" idx="2"/>
            <a:endCxn id="288" idx="0"/>
          </p:cNvCxnSpPr>
          <p:nvPr/>
        </p:nvCxnSpPr>
        <p:spPr>
          <a:xfrm>
            <a:off x="1776000" y="2811375"/>
            <a:ext cx="0" cy="805800"/>
          </a:xfrm>
          <a:prstGeom prst="straightConnector1">
            <a:avLst/>
          </a:prstGeom>
          <a:noFill/>
          <a:ln w="9525" cap="flat" cmpd="sng">
            <a:solidFill>
              <a:srgbClr val="595959"/>
            </a:solidFill>
            <a:prstDash val="solid"/>
            <a:round/>
            <a:headEnd type="none" w="med" len="med"/>
            <a:tailEnd type="none" w="med" len="med"/>
          </a:ln>
        </p:spPr>
      </p:cxnSp>
      <p:cxnSp>
        <p:nvCxnSpPr>
          <p:cNvPr id="309" name="Google Shape;309;p41"/>
          <p:cNvCxnSpPr>
            <a:stCxn id="280" idx="2"/>
            <a:endCxn id="289" idx="0"/>
          </p:cNvCxnSpPr>
          <p:nvPr/>
        </p:nvCxnSpPr>
        <p:spPr>
          <a:xfrm>
            <a:off x="2708000" y="3262100"/>
            <a:ext cx="0" cy="355200"/>
          </a:xfrm>
          <a:prstGeom prst="straightConnector1">
            <a:avLst/>
          </a:prstGeom>
          <a:noFill/>
          <a:ln w="9525" cap="flat" cmpd="sng">
            <a:solidFill>
              <a:srgbClr val="595959"/>
            </a:solidFill>
            <a:prstDash val="solid"/>
            <a:round/>
            <a:headEnd type="none" w="med" len="med"/>
            <a:tailEnd type="none" w="med" len="med"/>
          </a:ln>
        </p:spPr>
      </p:cxnSp>
      <p:cxnSp>
        <p:nvCxnSpPr>
          <p:cNvPr id="310" name="Google Shape;310;p41"/>
          <p:cNvCxnSpPr>
            <a:stCxn id="281" idx="2"/>
            <a:endCxn id="290" idx="0"/>
          </p:cNvCxnSpPr>
          <p:nvPr/>
        </p:nvCxnSpPr>
        <p:spPr>
          <a:xfrm>
            <a:off x="3640000" y="2360650"/>
            <a:ext cx="0" cy="1256700"/>
          </a:xfrm>
          <a:prstGeom prst="straightConnector1">
            <a:avLst/>
          </a:prstGeom>
          <a:noFill/>
          <a:ln w="9525" cap="flat" cmpd="sng">
            <a:solidFill>
              <a:srgbClr val="595959"/>
            </a:solidFill>
            <a:prstDash val="solid"/>
            <a:round/>
            <a:headEnd type="none" w="med" len="med"/>
            <a:tailEnd type="none" w="med" len="med"/>
          </a:ln>
        </p:spPr>
      </p:cxnSp>
      <p:cxnSp>
        <p:nvCxnSpPr>
          <p:cNvPr id="311" name="Google Shape;311;p41"/>
          <p:cNvCxnSpPr>
            <a:stCxn id="282" idx="2"/>
            <a:endCxn id="291" idx="0"/>
          </p:cNvCxnSpPr>
          <p:nvPr/>
        </p:nvCxnSpPr>
        <p:spPr>
          <a:xfrm>
            <a:off x="4572000" y="2360650"/>
            <a:ext cx="23400" cy="1256700"/>
          </a:xfrm>
          <a:prstGeom prst="straightConnector1">
            <a:avLst/>
          </a:prstGeom>
          <a:noFill/>
          <a:ln w="9525" cap="flat" cmpd="sng">
            <a:solidFill>
              <a:srgbClr val="595959"/>
            </a:solidFill>
            <a:prstDash val="solid"/>
            <a:round/>
            <a:headEnd type="none" w="med" len="med"/>
            <a:tailEnd type="none" w="med" len="med"/>
          </a:ln>
        </p:spPr>
      </p:cxnSp>
      <p:cxnSp>
        <p:nvCxnSpPr>
          <p:cNvPr id="312" name="Google Shape;312;p41"/>
          <p:cNvCxnSpPr>
            <a:stCxn id="283" idx="2"/>
            <a:endCxn id="292" idx="0"/>
          </p:cNvCxnSpPr>
          <p:nvPr/>
        </p:nvCxnSpPr>
        <p:spPr>
          <a:xfrm>
            <a:off x="5504000" y="2360650"/>
            <a:ext cx="0" cy="1256700"/>
          </a:xfrm>
          <a:prstGeom prst="straightConnector1">
            <a:avLst/>
          </a:prstGeom>
          <a:noFill/>
          <a:ln w="9525" cap="flat" cmpd="sng">
            <a:solidFill>
              <a:srgbClr val="595959"/>
            </a:solidFill>
            <a:prstDash val="solid"/>
            <a:round/>
            <a:headEnd type="none" w="med" len="med"/>
            <a:tailEnd type="none" w="med" len="med"/>
          </a:ln>
        </p:spPr>
      </p:cxnSp>
      <p:cxnSp>
        <p:nvCxnSpPr>
          <p:cNvPr id="313" name="Google Shape;313;p41"/>
          <p:cNvCxnSpPr>
            <a:stCxn id="284" idx="2"/>
            <a:endCxn id="293" idx="0"/>
          </p:cNvCxnSpPr>
          <p:nvPr/>
        </p:nvCxnSpPr>
        <p:spPr>
          <a:xfrm>
            <a:off x="6436000" y="2360650"/>
            <a:ext cx="0" cy="1256700"/>
          </a:xfrm>
          <a:prstGeom prst="straightConnector1">
            <a:avLst/>
          </a:prstGeom>
          <a:noFill/>
          <a:ln w="9525" cap="flat" cmpd="sng">
            <a:solidFill>
              <a:srgbClr val="595959"/>
            </a:solidFill>
            <a:prstDash val="solid"/>
            <a:round/>
            <a:headEnd type="none" w="med" len="med"/>
            <a:tailEnd type="none" w="med" len="med"/>
          </a:ln>
        </p:spPr>
      </p:cxnSp>
      <p:cxnSp>
        <p:nvCxnSpPr>
          <p:cNvPr id="314" name="Google Shape;314;p41"/>
          <p:cNvCxnSpPr>
            <a:stCxn id="285" idx="2"/>
            <a:endCxn id="294" idx="0"/>
          </p:cNvCxnSpPr>
          <p:nvPr/>
        </p:nvCxnSpPr>
        <p:spPr>
          <a:xfrm>
            <a:off x="7372400" y="2360650"/>
            <a:ext cx="18900" cy="1256700"/>
          </a:xfrm>
          <a:prstGeom prst="straightConnector1">
            <a:avLst/>
          </a:prstGeom>
          <a:noFill/>
          <a:ln w="9525" cap="flat" cmpd="sng">
            <a:solidFill>
              <a:srgbClr val="595959"/>
            </a:solidFill>
            <a:prstDash val="solid"/>
            <a:round/>
            <a:headEnd type="none" w="med" len="med"/>
            <a:tailEnd type="none" w="med" len="med"/>
          </a:ln>
        </p:spPr>
      </p:cxnSp>
      <p:cxnSp>
        <p:nvCxnSpPr>
          <p:cNvPr id="315" name="Google Shape;315;p41"/>
          <p:cNvCxnSpPr>
            <a:stCxn id="286" idx="2"/>
            <a:endCxn id="295" idx="0"/>
          </p:cNvCxnSpPr>
          <p:nvPr/>
        </p:nvCxnSpPr>
        <p:spPr>
          <a:xfrm>
            <a:off x="8300000" y="2360650"/>
            <a:ext cx="0" cy="1256700"/>
          </a:xfrm>
          <a:prstGeom prst="straightConnector1">
            <a:avLst/>
          </a:prstGeom>
          <a:noFill/>
          <a:ln w="9525" cap="flat" cmpd="sng">
            <a:solidFill>
              <a:srgbClr val="595959"/>
            </a:solidFill>
            <a:prstDash val="solid"/>
            <a:round/>
            <a:headEnd type="none" w="med" len="med"/>
            <a:tailEnd type="none" w="med" len="med"/>
          </a:ln>
        </p:spPr>
      </p:cxnSp>
      <p:sp>
        <p:nvSpPr>
          <p:cNvPr id="316" name="Google Shape;316;p41"/>
          <p:cNvSpPr txBox="1"/>
          <p:nvPr/>
        </p:nvSpPr>
        <p:spPr>
          <a:xfrm>
            <a:off x="492050" y="990525"/>
            <a:ext cx="8215500" cy="6141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3100" b="1">
                <a:solidFill>
                  <a:srgbClr val="EAFF6A"/>
                </a:solidFill>
                <a:latin typeface="DM Sans"/>
                <a:ea typeface="DM Sans"/>
                <a:cs typeface="DM Sans"/>
                <a:sym typeface="DM Sans"/>
              </a:rPr>
              <a:t>Métodos y propiedades más comunes</a:t>
            </a:r>
            <a:endParaRPr sz="3100" b="1">
              <a:solidFill>
                <a:srgbClr val="EAFF6A"/>
              </a:solidFill>
              <a:latin typeface="DM Sans"/>
              <a:ea typeface="DM Sans"/>
              <a:cs typeface="DM Sans"/>
              <a:sym typeface="DM Sans"/>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p42"/>
          <p:cNvSpPr txBox="1"/>
          <p:nvPr/>
        </p:nvSpPr>
        <p:spPr>
          <a:xfrm>
            <a:off x="1461300" y="1598325"/>
            <a:ext cx="6221400" cy="14316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s" sz="5000">
                <a:solidFill>
                  <a:srgbClr val="E8E7E3"/>
                </a:solidFill>
              </a:rPr>
              <a:t>☕</a:t>
            </a:r>
            <a:endParaRPr sz="5000">
              <a:solidFill>
                <a:srgbClr val="E8E7E3"/>
              </a:solidFill>
            </a:endParaRPr>
          </a:p>
          <a:p>
            <a:pPr marL="0" lvl="0" indent="0" algn="ctr" rtl="0">
              <a:lnSpc>
                <a:spcPct val="90000"/>
              </a:lnSpc>
              <a:spcBef>
                <a:spcPts val="0"/>
              </a:spcBef>
              <a:spcAft>
                <a:spcPts val="0"/>
              </a:spcAft>
              <a:buNone/>
            </a:pPr>
            <a:r>
              <a:rPr lang="es" sz="4000" b="1">
                <a:solidFill>
                  <a:srgbClr val="EAFF6A"/>
                </a:solidFill>
                <a:latin typeface="DM Sans"/>
                <a:ea typeface="DM Sans"/>
                <a:cs typeface="DM Sans"/>
                <a:sym typeface="DM Sans"/>
              </a:rPr>
              <a:t>Break</a:t>
            </a:r>
            <a:endParaRPr sz="4000" b="1">
              <a:solidFill>
                <a:schemeClr val="lt1"/>
              </a:solidFill>
              <a:latin typeface="DM Sans"/>
              <a:ea typeface="DM Sans"/>
              <a:cs typeface="DM Sans"/>
              <a:sym typeface="DM Sans"/>
            </a:endParaRPr>
          </a:p>
        </p:txBody>
      </p:sp>
      <p:sp>
        <p:nvSpPr>
          <p:cNvPr id="322" name="Google Shape;322;p42"/>
          <p:cNvSpPr txBox="1"/>
          <p:nvPr/>
        </p:nvSpPr>
        <p:spPr>
          <a:xfrm>
            <a:off x="2998200" y="2971950"/>
            <a:ext cx="31476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 sz="2000">
                <a:solidFill>
                  <a:schemeClr val="lt1"/>
                </a:solidFill>
                <a:latin typeface="DM Sans"/>
                <a:ea typeface="DM Sans"/>
                <a:cs typeface="DM Sans"/>
                <a:sym typeface="DM Sans"/>
              </a:rPr>
              <a:t>¡10 minutos y volvemos!</a:t>
            </a:r>
            <a:endParaRPr sz="2000">
              <a:solidFill>
                <a:schemeClr val="lt1"/>
              </a:solidFill>
              <a:latin typeface="DM Sans"/>
              <a:ea typeface="DM Sans"/>
              <a:cs typeface="DM Sans"/>
              <a:sym typeface="DM Sans"/>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27" name="Google Shape;327;p43"/>
          <p:cNvSpPr txBox="1"/>
          <p:nvPr/>
        </p:nvSpPr>
        <p:spPr>
          <a:xfrm>
            <a:off x="1445150" y="688825"/>
            <a:ext cx="7169400" cy="6696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3500" b="1">
                <a:solidFill>
                  <a:srgbClr val="EAFF6A"/>
                </a:solidFill>
                <a:latin typeface="DM Sans"/>
                <a:ea typeface="DM Sans"/>
                <a:cs typeface="DM Sans"/>
                <a:sym typeface="DM Sans"/>
              </a:rPr>
              <a:t>Ejemplo en vivo</a:t>
            </a:r>
            <a:endParaRPr sz="3500" b="1">
              <a:solidFill>
                <a:srgbClr val="EAFF6A"/>
              </a:solidFill>
              <a:latin typeface="DM Sans"/>
              <a:ea typeface="DM Sans"/>
              <a:cs typeface="DM Sans"/>
              <a:sym typeface="DM Sans"/>
            </a:endParaRPr>
          </a:p>
        </p:txBody>
      </p:sp>
      <p:sp>
        <p:nvSpPr>
          <p:cNvPr id="328" name="Google Shape;328;p43"/>
          <p:cNvSpPr txBox="1"/>
          <p:nvPr/>
        </p:nvSpPr>
        <p:spPr>
          <a:xfrm>
            <a:off x="473350" y="1902150"/>
            <a:ext cx="7683300" cy="1339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500">
              <a:solidFill>
                <a:srgbClr val="B7B7B7"/>
              </a:solidFill>
              <a:latin typeface="DM Sans"/>
              <a:ea typeface="DM Sans"/>
              <a:cs typeface="DM Sans"/>
              <a:sym typeface="DM Sans"/>
            </a:endParaRPr>
          </a:p>
          <a:p>
            <a:pPr marL="0" lvl="0" indent="0" algn="l" rtl="0">
              <a:spcBef>
                <a:spcPts val="0"/>
              </a:spcBef>
              <a:spcAft>
                <a:spcPts val="0"/>
              </a:spcAft>
              <a:buNone/>
            </a:pPr>
            <a:r>
              <a:rPr lang="es" sz="2500">
                <a:solidFill>
                  <a:srgbClr val="B7B7B7"/>
                </a:solidFill>
                <a:latin typeface="DM Sans"/>
                <a:ea typeface="DM Sans"/>
                <a:cs typeface="DM Sans"/>
                <a:sym typeface="DM Sans"/>
              </a:rPr>
              <a:t>¡VAMOS A PRACTICAR LO VISTO!</a:t>
            </a:r>
            <a:endParaRPr sz="2500" b="1">
              <a:solidFill>
                <a:srgbClr val="B7B7B7"/>
              </a:solidFill>
              <a:latin typeface="Helvetica Neue"/>
              <a:ea typeface="Helvetica Neue"/>
              <a:cs typeface="Helvetica Neue"/>
              <a:sym typeface="Helvetica Neue"/>
            </a:endParaRPr>
          </a:p>
          <a:p>
            <a:pPr marL="0" lvl="0" indent="0" algn="l" rtl="0">
              <a:spcBef>
                <a:spcPts val="0"/>
              </a:spcBef>
              <a:spcAft>
                <a:spcPts val="0"/>
              </a:spcAft>
              <a:buNone/>
            </a:pPr>
            <a:endParaRPr sz="2500" b="1">
              <a:solidFill>
                <a:srgbClr val="B7B7B7"/>
              </a:solidFill>
              <a:latin typeface="Helvetica Neue"/>
              <a:ea typeface="Helvetica Neue"/>
              <a:cs typeface="Helvetica Neue"/>
              <a:sym typeface="Helvetica Neue"/>
            </a:endParaRPr>
          </a:p>
        </p:txBody>
      </p:sp>
      <p:grpSp>
        <p:nvGrpSpPr>
          <p:cNvPr id="329" name="Google Shape;329;p43"/>
          <p:cNvGrpSpPr/>
          <p:nvPr/>
        </p:nvGrpSpPr>
        <p:grpSpPr>
          <a:xfrm>
            <a:off x="473351" y="619523"/>
            <a:ext cx="738900" cy="738900"/>
            <a:chOff x="473351" y="619523"/>
            <a:chExt cx="738900" cy="738900"/>
          </a:xfrm>
        </p:grpSpPr>
        <p:sp>
          <p:nvSpPr>
            <p:cNvPr id="330" name="Google Shape;330;p43"/>
            <p:cNvSpPr/>
            <p:nvPr/>
          </p:nvSpPr>
          <p:spPr>
            <a:xfrm>
              <a:off x="473351" y="619523"/>
              <a:ext cx="738900" cy="73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31" name="Google Shape;331;p43" title="ícono de ejemplo en vivo"/>
            <p:cNvPicPr preferRelativeResize="0"/>
            <p:nvPr/>
          </p:nvPicPr>
          <p:blipFill>
            <a:blip r:embed="rId3">
              <a:alphaModFix/>
            </a:blip>
            <a:stretch>
              <a:fillRect/>
            </a:stretch>
          </p:blipFill>
          <p:spPr>
            <a:xfrm>
              <a:off x="616475" y="762650"/>
              <a:ext cx="452650" cy="452650"/>
            </a:xfrm>
            <a:prstGeom prst="rect">
              <a:avLst/>
            </a:prstGeom>
            <a:noFill/>
            <a:ln>
              <a:noFill/>
            </a:ln>
          </p:spPr>
        </p:pic>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7"/>
          <p:cNvSpPr txBox="1"/>
          <p:nvPr/>
        </p:nvSpPr>
        <p:spPr>
          <a:xfrm>
            <a:off x="465275" y="468275"/>
            <a:ext cx="24612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600">
                <a:solidFill>
                  <a:schemeClr val="dk1"/>
                </a:solidFill>
                <a:latin typeface="DM Sans"/>
                <a:ea typeface="DM Sans"/>
                <a:cs typeface="DM Sans"/>
                <a:sym typeface="DM Sans"/>
              </a:rPr>
              <a:t>CLASE N°5</a:t>
            </a:r>
            <a:endParaRPr>
              <a:latin typeface="DM Sans"/>
              <a:ea typeface="DM Sans"/>
              <a:cs typeface="DM Sans"/>
              <a:sym typeface="DM Sans"/>
            </a:endParaRPr>
          </a:p>
        </p:txBody>
      </p:sp>
      <p:sp>
        <p:nvSpPr>
          <p:cNvPr id="61" name="Google Shape;61;p17"/>
          <p:cNvSpPr txBox="1"/>
          <p:nvPr/>
        </p:nvSpPr>
        <p:spPr>
          <a:xfrm>
            <a:off x="465275" y="822275"/>
            <a:ext cx="8141100" cy="7389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4000" b="1">
                <a:solidFill>
                  <a:schemeClr val="dk1"/>
                </a:solidFill>
                <a:latin typeface="DM Sans"/>
                <a:ea typeface="DM Sans"/>
                <a:cs typeface="DM Sans"/>
                <a:sym typeface="DM Sans"/>
              </a:rPr>
              <a:t>Glosario</a:t>
            </a:r>
            <a:endParaRPr sz="4000" b="1">
              <a:solidFill>
                <a:schemeClr val="dk1"/>
              </a:solidFill>
              <a:latin typeface="DM Sans"/>
              <a:ea typeface="DM Sans"/>
              <a:cs typeface="DM Sans"/>
              <a:sym typeface="DM Sans"/>
            </a:endParaRPr>
          </a:p>
        </p:txBody>
      </p:sp>
      <p:sp>
        <p:nvSpPr>
          <p:cNvPr id="62" name="Google Shape;62;p17"/>
          <p:cNvSpPr txBox="1"/>
          <p:nvPr/>
        </p:nvSpPr>
        <p:spPr>
          <a:xfrm>
            <a:off x="475500" y="1515425"/>
            <a:ext cx="3834600" cy="30081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a:buNone/>
            </a:pPr>
            <a:r>
              <a:rPr lang="es" sz="1150" b="1">
                <a:solidFill>
                  <a:schemeClr val="dk1"/>
                </a:solidFill>
                <a:highlight>
                  <a:srgbClr val="EAFF6A"/>
                </a:highlight>
                <a:latin typeface="DM Sans"/>
                <a:ea typeface="DM Sans"/>
                <a:cs typeface="DM Sans"/>
                <a:sym typeface="DM Sans"/>
              </a:rPr>
              <a:t>Objeto: </a:t>
            </a:r>
            <a:r>
              <a:rPr lang="es" sz="1150">
                <a:solidFill>
                  <a:schemeClr val="dk1"/>
                </a:solidFill>
                <a:latin typeface="DM Sans"/>
                <a:ea typeface="DM Sans"/>
                <a:cs typeface="DM Sans"/>
                <a:sym typeface="DM Sans"/>
              </a:rPr>
              <a:t>En programación, y también en JS, un objeto es una colección de datos relacionados y/o funcionalidad, que generalmente consta de variables y funciones, denominadas propiedades y métodos cuando están dentro de objetos.cuando necesitamos enviarle a la función algun valor o dato para que luego la misma lo utilice en sus operaciones, estamos hablando de los parámetros de la función.</a:t>
            </a:r>
            <a:endParaRPr sz="1150">
              <a:solidFill>
                <a:schemeClr val="dk1"/>
              </a:solidFill>
              <a:latin typeface="DM Sans"/>
              <a:ea typeface="DM Sans"/>
              <a:cs typeface="DM Sans"/>
              <a:sym typeface="DM Sans"/>
            </a:endParaRPr>
          </a:p>
          <a:p>
            <a:pPr marL="457200" lvl="0" indent="-301625" algn="l" rtl="0">
              <a:lnSpc>
                <a:spcPct val="115000"/>
              </a:lnSpc>
              <a:spcBef>
                <a:spcPts val="0"/>
              </a:spcBef>
              <a:spcAft>
                <a:spcPts val="0"/>
              </a:spcAft>
              <a:buClr>
                <a:schemeClr val="accent4"/>
              </a:buClr>
              <a:buSzPts val="1150"/>
              <a:buFont typeface="DM Sans"/>
              <a:buChar char="✓"/>
            </a:pPr>
            <a:r>
              <a:rPr lang="es" sz="1150" b="1">
                <a:solidFill>
                  <a:schemeClr val="dk1"/>
                </a:solidFill>
                <a:highlight>
                  <a:srgbClr val="EAFF6A"/>
                </a:highlight>
                <a:latin typeface="DM Sans"/>
                <a:ea typeface="DM Sans"/>
                <a:cs typeface="DM Sans"/>
                <a:sym typeface="DM Sans"/>
              </a:rPr>
              <a:t>Constructor de un objeto: </a:t>
            </a:r>
            <a:r>
              <a:rPr lang="es" sz="1150">
                <a:solidFill>
                  <a:schemeClr val="dk1"/>
                </a:solidFill>
                <a:latin typeface="DM Sans"/>
                <a:ea typeface="DM Sans"/>
                <a:cs typeface="DM Sans"/>
                <a:sym typeface="DM Sans"/>
              </a:rPr>
              <a:t>en JS, es una función donde se inicializa el mismo y todas sus propiedades.</a:t>
            </a:r>
            <a:endParaRPr sz="1150">
              <a:solidFill>
                <a:schemeClr val="dk1"/>
              </a:solidFill>
              <a:latin typeface="DM Sans"/>
              <a:ea typeface="DM Sans"/>
              <a:cs typeface="DM Sans"/>
              <a:sym typeface="DM Sans"/>
            </a:endParaRPr>
          </a:p>
          <a:p>
            <a:pPr marL="457200" lvl="0" indent="-301625" algn="l" rtl="0">
              <a:lnSpc>
                <a:spcPct val="115000"/>
              </a:lnSpc>
              <a:spcBef>
                <a:spcPts val="0"/>
              </a:spcBef>
              <a:spcAft>
                <a:spcPts val="0"/>
              </a:spcAft>
              <a:buClr>
                <a:schemeClr val="accent4"/>
              </a:buClr>
              <a:buSzPts val="1150"/>
              <a:buFont typeface="DM Sans"/>
              <a:buChar char="✓"/>
            </a:pPr>
            <a:r>
              <a:rPr lang="es" sz="1150" b="1">
                <a:solidFill>
                  <a:schemeClr val="dk1"/>
                </a:solidFill>
                <a:highlight>
                  <a:srgbClr val="EAFF6A"/>
                </a:highlight>
                <a:latin typeface="DM Sans"/>
                <a:ea typeface="DM Sans"/>
                <a:cs typeface="DM Sans"/>
                <a:sym typeface="DM Sans"/>
              </a:rPr>
              <a:t>Método de un objeto: </a:t>
            </a:r>
            <a:r>
              <a:rPr lang="es" sz="1150">
                <a:solidFill>
                  <a:schemeClr val="dk1"/>
                </a:solidFill>
                <a:latin typeface="DM Sans"/>
                <a:ea typeface="DM Sans"/>
                <a:cs typeface="DM Sans"/>
                <a:sym typeface="DM Sans"/>
              </a:rPr>
              <a:t>es técnicamente un función, sólo que se limita a poder ser ejecutada únicamente desde el mismo objeto.</a:t>
            </a:r>
            <a:endParaRPr sz="1350">
              <a:latin typeface="DM Sans"/>
              <a:ea typeface="DM Sans"/>
              <a:cs typeface="DM Sans"/>
              <a:sym typeface="DM Sans"/>
            </a:endParaRPr>
          </a:p>
        </p:txBody>
      </p:sp>
      <p:sp>
        <p:nvSpPr>
          <p:cNvPr id="63" name="Google Shape;63;p17"/>
          <p:cNvSpPr txBox="1"/>
          <p:nvPr/>
        </p:nvSpPr>
        <p:spPr>
          <a:xfrm>
            <a:off x="4510700" y="1515425"/>
            <a:ext cx="3834600" cy="14811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s" sz="1350" b="1">
                <a:solidFill>
                  <a:schemeClr val="dk1"/>
                </a:solidFill>
                <a:highlight>
                  <a:srgbClr val="EAFF6A"/>
                </a:highlight>
                <a:latin typeface="DM Sans"/>
                <a:ea typeface="DM Sans"/>
                <a:cs typeface="DM Sans"/>
                <a:sym typeface="DM Sans"/>
              </a:rPr>
              <a:t>Invocar: </a:t>
            </a:r>
            <a:r>
              <a:rPr lang="es" sz="1150">
                <a:solidFill>
                  <a:schemeClr val="dk1"/>
                </a:solidFill>
                <a:latin typeface="DM Sans"/>
                <a:ea typeface="DM Sans"/>
                <a:cs typeface="DM Sans"/>
                <a:sym typeface="DM Sans"/>
              </a:rPr>
              <a:t>En programación, una invocación o llamada a una función, implica pasarle el control de la ejecución del programa, así como los argumentos o parámetros que requiere para realizar su tarea.</a:t>
            </a:r>
            <a:endParaRPr sz="1150">
              <a:solidFill>
                <a:schemeClr val="dk1"/>
              </a:solidFill>
              <a:latin typeface="DM Sans"/>
              <a:ea typeface="DM Sans"/>
              <a:cs typeface="DM Sans"/>
              <a:sym typeface="DM Sans"/>
            </a:endParaRPr>
          </a:p>
          <a:p>
            <a:pPr marL="0" lvl="0" indent="0" algn="l" rtl="0">
              <a:lnSpc>
                <a:spcPct val="115000"/>
              </a:lnSpc>
              <a:spcBef>
                <a:spcPts val="0"/>
              </a:spcBef>
              <a:spcAft>
                <a:spcPts val="0"/>
              </a:spcAft>
              <a:buClr>
                <a:schemeClr val="dk1"/>
              </a:buClr>
              <a:buSzPts val="1100"/>
              <a:buFont typeface="Arial"/>
              <a:buNone/>
            </a:pPr>
            <a:endParaRPr sz="1350" b="1">
              <a:solidFill>
                <a:schemeClr val="dk1"/>
              </a:solidFill>
              <a:highlight>
                <a:srgbClr val="EAFF6A"/>
              </a:highlight>
              <a:latin typeface="DM Sans"/>
              <a:ea typeface="DM Sans"/>
              <a:cs typeface="DM Sans"/>
              <a:sym typeface="DM Sans"/>
            </a:endParaRPr>
          </a:p>
          <a:p>
            <a:pPr marL="0" lvl="0" indent="0" algn="l" rtl="0">
              <a:lnSpc>
                <a:spcPct val="115000"/>
              </a:lnSpc>
              <a:spcBef>
                <a:spcPts val="0"/>
              </a:spcBef>
              <a:spcAft>
                <a:spcPts val="0"/>
              </a:spcAft>
              <a:buClr>
                <a:schemeClr val="dk1"/>
              </a:buClr>
              <a:buSzPts val="2000"/>
              <a:buFont typeface="Arial"/>
              <a:buNone/>
            </a:pPr>
            <a:endParaRPr sz="1350" b="1">
              <a:solidFill>
                <a:schemeClr val="dk1"/>
              </a:solidFill>
              <a:highlight>
                <a:srgbClr val="EAFF6A"/>
              </a:highlight>
              <a:latin typeface="DM Sans"/>
              <a:ea typeface="DM Sans"/>
              <a:cs typeface="DM Sans"/>
              <a:sym typeface="DM Sans"/>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Google Shape;336;p44"/>
          <p:cNvSpPr/>
          <p:nvPr/>
        </p:nvSpPr>
        <p:spPr>
          <a:xfrm>
            <a:off x="3786850" y="1070800"/>
            <a:ext cx="4773900" cy="147900"/>
          </a:xfrm>
          <a:prstGeom prst="rect">
            <a:avLst/>
          </a:prstGeom>
          <a:solidFill>
            <a:srgbClr val="EAFF6A"/>
          </a:solidFill>
          <a:ln w="9525" cap="flat" cmpd="sng">
            <a:solidFill>
              <a:srgbClr val="EAFF6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44"/>
          <p:cNvSpPr txBox="1"/>
          <p:nvPr/>
        </p:nvSpPr>
        <p:spPr>
          <a:xfrm>
            <a:off x="475500" y="770500"/>
            <a:ext cx="8193000" cy="5865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2900" b="1">
                <a:solidFill>
                  <a:schemeClr val="dk1"/>
                </a:solidFill>
                <a:latin typeface="DM Sans"/>
                <a:ea typeface="DM Sans"/>
                <a:cs typeface="DM Sans"/>
                <a:sym typeface="DM Sans"/>
              </a:rPr>
              <a:t>Ejemplo aplicado: Cargar Array con entradas</a:t>
            </a:r>
            <a:endParaRPr sz="2900" b="1">
              <a:solidFill>
                <a:schemeClr val="dk1"/>
              </a:solidFill>
              <a:latin typeface="DM Sans"/>
              <a:ea typeface="DM Sans"/>
              <a:cs typeface="DM Sans"/>
              <a:sym typeface="DM Sans"/>
            </a:endParaRPr>
          </a:p>
        </p:txBody>
      </p:sp>
      <p:grpSp>
        <p:nvGrpSpPr>
          <p:cNvPr id="338" name="Google Shape;338;p44"/>
          <p:cNvGrpSpPr/>
          <p:nvPr/>
        </p:nvGrpSpPr>
        <p:grpSpPr>
          <a:xfrm>
            <a:off x="475494" y="468357"/>
            <a:ext cx="415336" cy="415336"/>
            <a:chOff x="473351" y="619523"/>
            <a:chExt cx="738900" cy="738900"/>
          </a:xfrm>
        </p:grpSpPr>
        <p:sp>
          <p:nvSpPr>
            <p:cNvPr id="339" name="Google Shape;339;p44"/>
            <p:cNvSpPr/>
            <p:nvPr/>
          </p:nvSpPr>
          <p:spPr>
            <a:xfrm>
              <a:off x="473351" y="619523"/>
              <a:ext cx="738900" cy="73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40" name="Google Shape;340;p44" title="ícono de ejemplo en vivo"/>
            <p:cNvPicPr preferRelativeResize="0"/>
            <p:nvPr/>
          </p:nvPicPr>
          <p:blipFill>
            <a:blip r:embed="rId3">
              <a:alphaModFix/>
            </a:blip>
            <a:stretch>
              <a:fillRect/>
            </a:stretch>
          </p:blipFill>
          <p:spPr>
            <a:xfrm>
              <a:off x="616475" y="762650"/>
              <a:ext cx="452650" cy="452650"/>
            </a:xfrm>
            <a:prstGeom prst="rect">
              <a:avLst/>
            </a:prstGeom>
            <a:noFill/>
            <a:ln>
              <a:noFill/>
            </a:ln>
          </p:spPr>
        </p:pic>
      </p:grpSp>
      <p:sp>
        <p:nvSpPr>
          <p:cNvPr id="341" name="Google Shape;341;p44"/>
          <p:cNvSpPr txBox="1"/>
          <p:nvPr/>
        </p:nvSpPr>
        <p:spPr>
          <a:xfrm>
            <a:off x="890825" y="468275"/>
            <a:ext cx="15777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500">
                <a:latin typeface="DM Sans"/>
                <a:ea typeface="DM Sans"/>
                <a:cs typeface="DM Sans"/>
                <a:sym typeface="DM Sans"/>
              </a:rPr>
              <a:t>Ejemplo en vivo</a:t>
            </a:r>
            <a:endParaRPr sz="1300">
              <a:latin typeface="DM Sans"/>
              <a:ea typeface="DM Sans"/>
              <a:cs typeface="DM Sans"/>
              <a:sym typeface="DM Sans"/>
            </a:endParaRPr>
          </a:p>
        </p:txBody>
      </p:sp>
      <p:sp>
        <p:nvSpPr>
          <p:cNvPr id="342" name="Google Shape;342;p44"/>
          <p:cNvSpPr txBox="1"/>
          <p:nvPr/>
        </p:nvSpPr>
        <p:spPr>
          <a:xfrm>
            <a:off x="904350" y="1357000"/>
            <a:ext cx="7335300" cy="3451800"/>
          </a:xfrm>
          <a:prstGeom prst="rect">
            <a:avLst/>
          </a:prstGeom>
          <a:solidFill>
            <a:srgbClr val="000000"/>
          </a:solidFill>
          <a:ln>
            <a:noFill/>
          </a:ln>
        </p:spPr>
        <p:txBody>
          <a:bodyPr spcFirstLastPara="1" wrap="square" lIns="180000" tIns="180000" rIns="180000" bIns="180000" anchor="t" anchorCtr="0">
            <a:noAutofit/>
          </a:bodyPr>
          <a:lstStyle/>
          <a:p>
            <a:pPr marL="0" lvl="0" indent="0" algn="l" rtl="0">
              <a:lnSpc>
                <a:spcPct val="135714"/>
              </a:lnSpc>
              <a:spcBef>
                <a:spcPts val="0"/>
              </a:spcBef>
              <a:spcAft>
                <a:spcPts val="0"/>
              </a:spcAft>
              <a:buClr>
                <a:srgbClr val="000000"/>
              </a:buClr>
              <a:buSzPts val="1100"/>
              <a:buFont typeface="Arial"/>
              <a:buNone/>
            </a:pPr>
            <a:r>
              <a:rPr lang="es" sz="1100">
                <a:solidFill>
                  <a:srgbClr val="6272A4"/>
                </a:solidFill>
                <a:latin typeface="Courier New"/>
                <a:ea typeface="Courier New"/>
                <a:cs typeface="Courier New"/>
                <a:sym typeface="Courier New"/>
              </a:rPr>
              <a:t>//Declaraciòn de array vacío y variable para determinar cantidad</a:t>
            </a:r>
            <a:endParaRPr sz="1100">
              <a:solidFill>
                <a:srgbClr val="6272A4"/>
              </a:solidFill>
              <a:latin typeface="Courier New"/>
              <a:ea typeface="Courier New"/>
              <a:cs typeface="Courier New"/>
              <a:sym typeface="Courier New"/>
            </a:endParaRPr>
          </a:p>
          <a:p>
            <a:pPr marL="0" lvl="0" indent="0" algn="l" rtl="0">
              <a:lnSpc>
                <a:spcPct val="135714"/>
              </a:lnSpc>
              <a:spcBef>
                <a:spcPts val="0"/>
              </a:spcBef>
              <a:spcAft>
                <a:spcPts val="0"/>
              </a:spcAft>
              <a:buClr>
                <a:srgbClr val="000000"/>
              </a:buClr>
              <a:buSzPts val="1100"/>
              <a:buFont typeface="Arial"/>
              <a:buNone/>
            </a:pPr>
            <a:r>
              <a:rPr lang="es" sz="1300">
                <a:solidFill>
                  <a:srgbClr val="FF79C6"/>
                </a:solidFill>
                <a:latin typeface="Courier New"/>
                <a:ea typeface="Courier New"/>
                <a:cs typeface="Courier New"/>
                <a:sym typeface="Courier New"/>
              </a:rPr>
              <a:t>const</a:t>
            </a:r>
            <a:r>
              <a:rPr lang="es" sz="1300">
                <a:solidFill>
                  <a:srgbClr val="F8F8F2"/>
                </a:solidFill>
                <a:latin typeface="Courier New"/>
                <a:ea typeface="Courier New"/>
                <a:cs typeface="Courier New"/>
                <a:sym typeface="Courier New"/>
              </a:rPr>
              <a:t> </a:t>
            </a:r>
            <a:r>
              <a:rPr lang="es" sz="1300">
                <a:solidFill>
                  <a:srgbClr val="BD93F9"/>
                </a:solidFill>
                <a:latin typeface="Courier New"/>
                <a:ea typeface="Courier New"/>
                <a:cs typeface="Courier New"/>
                <a:sym typeface="Courier New"/>
              </a:rPr>
              <a:t>listaNombres</a:t>
            </a:r>
            <a:r>
              <a:rPr lang="es" sz="1300">
                <a:solidFill>
                  <a:srgbClr val="F8F8F2"/>
                </a:solidFill>
                <a:latin typeface="Courier New"/>
                <a:ea typeface="Courier New"/>
                <a:cs typeface="Courier New"/>
                <a:sym typeface="Courier New"/>
              </a:rPr>
              <a:t> </a:t>
            </a:r>
            <a:r>
              <a:rPr lang="es" sz="1300">
                <a:solidFill>
                  <a:srgbClr val="FF79C6"/>
                </a:solidFill>
                <a:latin typeface="Courier New"/>
                <a:ea typeface="Courier New"/>
                <a:cs typeface="Courier New"/>
                <a:sym typeface="Courier New"/>
              </a:rPr>
              <a:t>=</a:t>
            </a:r>
            <a:r>
              <a:rPr lang="es" sz="1300">
                <a:solidFill>
                  <a:srgbClr val="F8F8F2"/>
                </a:solidFill>
                <a:latin typeface="Courier New"/>
                <a:ea typeface="Courier New"/>
                <a:cs typeface="Courier New"/>
                <a:sym typeface="Courier New"/>
              </a:rPr>
              <a:t> [];</a:t>
            </a:r>
            <a:endParaRPr sz="1300">
              <a:solidFill>
                <a:srgbClr val="F8F8F2"/>
              </a:solidFill>
              <a:latin typeface="Courier New"/>
              <a:ea typeface="Courier New"/>
              <a:cs typeface="Courier New"/>
              <a:sym typeface="Courier New"/>
            </a:endParaRPr>
          </a:p>
          <a:p>
            <a:pPr marL="0" lvl="0" indent="0" algn="l" rtl="0">
              <a:lnSpc>
                <a:spcPct val="135714"/>
              </a:lnSpc>
              <a:spcBef>
                <a:spcPts val="0"/>
              </a:spcBef>
              <a:spcAft>
                <a:spcPts val="0"/>
              </a:spcAft>
              <a:buClr>
                <a:srgbClr val="000000"/>
              </a:buClr>
              <a:buSzPts val="1100"/>
              <a:buFont typeface="Arial"/>
              <a:buNone/>
            </a:pPr>
            <a:r>
              <a:rPr lang="es" sz="1300">
                <a:solidFill>
                  <a:srgbClr val="FF79C6"/>
                </a:solidFill>
                <a:latin typeface="Courier New"/>
                <a:ea typeface="Courier New"/>
                <a:cs typeface="Courier New"/>
                <a:sym typeface="Courier New"/>
              </a:rPr>
              <a:t>let</a:t>
            </a:r>
            <a:r>
              <a:rPr lang="es" sz="1300">
                <a:solidFill>
                  <a:srgbClr val="F8F8F2"/>
                </a:solidFill>
                <a:latin typeface="Courier New"/>
                <a:ea typeface="Courier New"/>
                <a:cs typeface="Courier New"/>
                <a:sym typeface="Courier New"/>
              </a:rPr>
              <a:t>   cantidad     </a:t>
            </a:r>
            <a:r>
              <a:rPr lang="es" sz="1300">
                <a:solidFill>
                  <a:srgbClr val="FF79C6"/>
                </a:solidFill>
                <a:latin typeface="Courier New"/>
                <a:ea typeface="Courier New"/>
                <a:cs typeface="Courier New"/>
                <a:sym typeface="Courier New"/>
              </a:rPr>
              <a:t>=</a:t>
            </a:r>
            <a:r>
              <a:rPr lang="es" sz="1300">
                <a:solidFill>
                  <a:srgbClr val="F8F8F2"/>
                </a:solidFill>
                <a:latin typeface="Courier New"/>
                <a:ea typeface="Courier New"/>
                <a:cs typeface="Courier New"/>
                <a:sym typeface="Courier New"/>
              </a:rPr>
              <a:t> </a:t>
            </a:r>
            <a:r>
              <a:rPr lang="es" sz="1300">
                <a:solidFill>
                  <a:srgbClr val="BD93F9"/>
                </a:solidFill>
                <a:latin typeface="Courier New"/>
                <a:ea typeface="Courier New"/>
                <a:cs typeface="Courier New"/>
                <a:sym typeface="Courier New"/>
              </a:rPr>
              <a:t>5</a:t>
            </a:r>
            <a:r>
              <a:rPr lang="es" sz="1300">
                <a:solidFill>
                  <a:srgbClr val="F8F8F2"/>
                </a:solidFill>
                <a:latin typeface="Courier New"/>
                <a:ea typeface="Courier New"/>
                <a:cs typeface="Courier New"/>
                <a:sym typeface="Courier New"/>
              </a:rPr>
              <a:t>;</a:t>
            </a:r>
            <a:endParaRPr sz="1300">
              <a:solidFill>
                <a:srgbClr val="F8F8F2"/>
              </a:solidFill>
              <a:latin typeface="Courier New"/>
              <a:ea typeface="Courier New"/>
              <a:cs typeface="Courier New"/>
              <a:sym typeface="Courier New"/>
            </a:endParaRPr>
          </a:p>
          <a:p>
            <a:pPr marL="0" lvl="0" indent="0" algn="l" rtl="0">
              <a:lnSpc>
                <a:spcPct val="135714"/>
              </a:lnSpc>
              <a:spcBef>
                <a:spcPts val="0"/>
              </a:spcBef>
              <a:spcAft>
                <a:spcPts val="0"/>
              </a:spcAft>
              <a:buClr>
                <a:srgbClr val="000000"/>
              </a:buClr>
              <a:buSzPts val="1100"/>
              <a:buFont typeface="Arial"/>
              <a:buNone/>
            </a:pPr>
            <a:r>
              <a:rPr lang="es" sz="1100">
                <a:solidFill>
                  <a:srgbClr val="6272A4"/>
                </a:solidFill>
                <a:latin typeface="Courier New"/>
                <a:ea typeface="Courier New"/>
                <a:cs typeface="Courier New"/>
                <a:sym typeface="Courier New"/>
              </a:rPr>
              <a:t>//Empleo de do...while para cargar nombres en el array por prompt()</a:t>
            </a:r>
            <a:endParaRPr sz="1100">
              <a:solidFill>
                <a:srgbClr val="6272A4"/>
              </a:solidFill>
              <a:latin typeface="Courier New"/>
              <a:ea typeface="Courier New"/>
              <a:cs typeface="Courier New"/>
              <a:sym typeface="Courier New"/>
            </a:endParaRPr>
          </a:p>
          <a:p>
            <a:pPr marL="0" lvl="0" indent="0" algn="l" rtl="0">
              <a:lnSpc>
                <a:spcPct val="135714"/>
              </a:lnSpc>
              <a:spcBef>
                <a:spcPts val="0"/>
              </a:spcBef>
              <a:spcAft>
                <a:spcPts val="0"/>
              </a:spcAft>
              <a:buClr>
                <a:srgbClr val="000000"/>
              </a:buClr>
              <a:buSzPts val="1100"/>
              <a:buFont typeface="Arial"/>
              <a:buNone/>
            </a:pPr>
            <a:r>
              <a:rPr lang="es" sz="1300">
                <a:solidFill>
                  <a:srgbClr val="FF79C6"/>
                </a:solidFill>
                <a:latin typeface="Courier New"/>
                <a:ea typeface="Courier New"/>
                <a:cs typeface="Courier New"/>
                <a:sym typeface="Courier New"/>
              </a:rPr>
              <a:t>do</a:t>
            </a:r>
            <a:r>
              <a:rPr lang="es" sz="1300">
                <a:solidFill>
                  <a:srgbClr val="F8F8F2"/>
                </a:solidFill>
                <a:latin typeface="Courier New"/>
                <a:ea typeface="Courier New"/>
                <a:cs typeface="Courier New"/>
                <a:sym typeface="Courier New"/>
              </a:rPr>
              <a:t>{</a:t>
            </a:r>
            <a:endParaRPr sz="1300">
              <a:solidFill>
                <a:srgbClr val="F8F8F2"/>
              </a:solidFill>
              <a:latin typeface="Courier New"/>
              <a:ea typeface="Courier New"/>
              <a:cs typeface="Courier New"/>
              <a:sym typeface="Courier New"/>
            </a:endParaRPr>
          </a:p>
          <a:p>
            <a:pPr marL="0" lvl="0" indent="0" algn="l" rtl="0">
              <a:lnSpc>
                <a:spcPct val="135714"/>
              </a:lnSpc>
              <a:spcBef>
                <a:spcPts val="0"/>
              </a:spcBef>
              <a:spcAft>
                <a:spcPts val="0"/>
              </a:spcAft>
              <a:buClr>
                <a:srgbClr val="000000"/>
              </a:buClr>
              <a:buSzPts val="1100"/>
              <a:buFont typeface="Arial"/>
              <a:buNone/>
            </a:pPr>
            <a:r>
              <a:rPr lang="es" sz="1300">
                <a:solidFill>
                  <a:srgbClr val="F8F8F2"/>
                </a:solidFill>
                <a:latin typeface="Courier New"/>
                <a:ea typeface="Courier New"/>
                <a:cs typeface="Courier New"/>
                <a:sym typeface="Courier New"/>
              </a:rPr>
              <a:t>   </a:t>
            </a:r>
            <a:r>
              <a:rPr lang="es" sz="1300">
                <a:solidFill>
                  <a:srgbClr val="FF79C6"/>
                </a:solidFill>
                <a:latin typeface="Courier New"/>
                <a:ea typeface="Courier New"/>
                <a:cs typeface="Courier New"/>
                <a:sym typeface="Courier New"/>
              </a:rPr>
              <a:t>let</a:t>
            </a:r>
            <a:r>
              <a:rPr lang="es" sz="1300">
                <a:solidFill>
                  <a:srgbClr val="F8F8F2"/>
                </a:solidFill>
                <a:latin typeface="Courier New"/>
                <a:ea typeface="Courier New"/>
                <a:cs typeface="Courier New"/>
                <a:sym typeface="Courier New"/>
              </a:rPr>
              <a:t> entrada </a:t>
            </a:r>
            <a:r>
              <a:rPr lang="es" sz="1300">
                <a:solidFill>
                  <a:srgbClr val="FF79C6"/>
                </a:solidFill>
                <a:latin typeface="Courier New"/>
                <a:ea typeface="Courier New"/>
                <a:cs typeface="Courier New"/>
                <a:sym typeface="Courier New"/>
              </a:rPr>
              <a:t>=</a:t>
            </a:r>
            <a:r>
              <a:rPr lang="es" sz="1300">
                <a:solidFill>
                  <a:srgbClr val="F8F8F2"/>
                </a:solidFill>
                <a:latin typeface="Courier New"/>
                <a:ea typeface="Courier New"/>
                <a:cs typeface="Courier New"/>
                <a:sym typeface="Courier New"/>
              </a:rPr>
              <a:t> </a:t>
            </a:r>
            <a:r>
              <a:rPr lang="es" sz="1300">
                <a:solidFill>
                  <a:srgbClr val="8BE9FD"/>
                </a:solidFill>
                <a:latin typeface="Courier New"/>
                <a:ea typeface="Courier New"/>
                <a:cs typeface="Courier New"/>
                <a:sym typeface="Courier New"/>
              </a:rPr>
              <a:t>prompt</a:t>
            </a:r>
            <a:r>
              <a:rPr lang="es" sz="1300">
                <a:solidFill>
                  <a:srgbClr val="F8F8F2"/>
                </a:solidFill>
                <a:latin typeface="Courier New"/>
                <a:ea typeface="Courier New"/>
                <a:cs typeface="Courier New"/>
                <a:sym typeface="Courier New"/>
              </a:rPr>
              <a:t>(</a:t>
            </a:r>
            <a:r>
              <a:rPr lang="es" sz="1300">
                <a:solidFill>
                  <a:srgbClr val="E9F284"/>
                </a:solidFill>
                <a:latin typeface="Courier New"/>
                <a:ea typeface="Courier New"/>
                <a:cs typeface="Courier New"/>
                <a:sym typeface="Courier New"/>
              </a:rPr>
              <a:t>"</a:t>
            </a:r>
            <a:r>
              <a:rPr lang="es" sz="1300">
                <a:solidFill>
                  <a:srgbClr val="F1FA8C"/>
                </a:solidFill>
                <a:latin typeface="Courier New"/>
                <a:ea typeface="Courier New"/>
                <a:cs typeface="Courier New"/>
                <a:sym typeface="Courier New"/>
              </a:rPr>
              <a:t>Ingresar nombre</a:t>
            </a:r>
            <a:r>
              <a:rPr lang="es" sz="1300">
                <a:solidFill>
                  <a:srgbClr val="E9F284"/>
                </a:solidFill>
                <a:latin typeface="Courier New"/>
                <a:ea typeface="Courier New"/>
                <a:cs typeface="Courier New"/>
                <a:sym typeface="Courier New"/>
              </a:rPr>
              <a:t>"</a:t>
            </a:r>
            <a:r>
              <a:rPr lang="es" sz="1300">
                <a:solidFill>
                  <a:srgbClr val="F8F8F2"/>
                </a:solidFill>
                <a:latin typeface="Courier New"/>
                <a:ea typeface="Courier New"/>
                <a:cs typeface="Courier New"/>
                <a:sym typeface="Courier New"/>
              </a:rPr>
              <a:t>);</a:t>
            </a:r>
            <a:endParaRPr sz="1300">
              <a:solidFill>
                <a:srgbClr val="F8F8F2"/>
              </a:solidFill>
              <a:latin typeface="Courier New"/>
              <a:ea typeface="Courier New"/>
              <a:cs typeface="Courier New"/>
              <a:sym typeface="Courier New"/>
            </a:endParaRPr>
          </a:p>
          <a:p>
            <a:pPr marL="0" lvl="0" indent="0" algn="l" rtl="0">
              <a:lnSpc>
                <a:spcPct val="135714"/>
              </a:lnSpc>
              <a:spcBef>
                <a:spcPts val="0"/>
              </a:spcBef>
              <a:spcAft>
                <a:spcPts val="0"/>
              </a:spcAft>
              <a:buClr>
                <a:srgbClr val="000000"/>
              </a:buClr>
              <a:buSzPts val="1100"/>
              <a:buFont typeface="Arial"/>
              <a:buNone/>
            </a:pPr>
            <a:r>
              <a:rPr lang="es" sz="1300">
                <a:solidFill>
                  <a:srgbClr val="F8F8F2"/>
                </a:solidFill>
                <a:latin typeface="Courier New"/>
                <a:ea typeface="Courier New"/>
                <a:cs typeface="Courier New"/>
                <a:sym typeface="Courier New"/>
              </a:rPr>
              <a:t>   </a:t>
            </a:r>
            <a:r>
              <a:rPr lang="es" sz="1300">
                <a:solidFill>
                  <a:srgbClr val="BD93F9"/>
                </a:solidFill>
                <a:latin typeface="Courier New"/>
                <a:ea typeface="Courier New"/>
                <a:cs typeface="Courier New"/>
                <a:sym typeface="Courier New"/>
              </a:rPr>
              <a:t>listaNombres</a:t>
            </a:r>
            <a:r>
              <a:rPr lang="es" sz="1300">
                <a:solidFill>
                  <a:srgbClr val="F8F8F2"/>
                </a:solidFill>
                <a:latin typeface="Courier New"/>
                <a:ea typeface="Courier New"/>
                <a:cs typeface="Courier New"/>
                <a:sym typeface="Courier New"/>
              </a:rPr>
              <a:t>.</a:t>
            </a:r>
            <a:r>
              <a:rPr lang="es" sz="1300">
                <a:solidFill>
                  <a:srgbClr val="50FA7B"/>
                </a:solidFill>
                <a:latin typeface="Courier New"/>
                <a:ea typeface="Courier New"/>
                <a:cs typeface="Courier New"/>
                <a:sym typeface="Courier New"/>
              </a:rPr>
              <a:t>push</a:t>
            </a:r>
            <a:r>
              <a:rPr lang="es" sz="1300">
                <a:solidFill>
                  <a:srgbClr val="F8F8F2"/>
                </a:solidFill>
                <a:latin typeface="Courier New"/>
                <a:ea typeface="Courier New"/>
                <a:cs typeface="Courier New"/>
                <a:sym typeface="Courier New"/>
              </a:rPr>
              <a:t>(entrada.</a:t>
            </a:r>
            <a:r>
              <a:rPr lang="es" sz="1300">
                <a:solidFill>
                  <a:srgbClr val="50FA7B"/>
                </a:solidFill>
                <a:latin typeface="Courier New"/>
                <a:ea typeface="Courier New"/>
                <a:cs typeface="Courier New"/>
                <a:sym typeface="Courier New"/>
              </a:rPr>
              <a:t>toUpperCase</a:t>
            </a:r>
            <a:r>
              <a:rPr lang="es" sz="1300">
                <a:solidFill>
                  <a:srgbClr val="F8F8F2"/>
                </a:solidFill>
                <a:latin typeface="Courier New"/>
                <a:ea typeface="Courier New"/>
                <a:cs typeface="Courier New"/>
                <a:sym typeface="Courier New"/>
              </a:rPr>
              <a:t>());</a:t>
            </a:r>
            <a:endParaRPr sz="1300">
              <a:solidFill>
                <a:srgbClr val="F8F8F2"/>
              </a:solidFill>
              <a:latin typeface="Courier New"/>
              <a:ea typeface="Courier New"/>
              <a:cs typeface="Courier New"/>
              <a:sym typeface="Courier New"/>
            </a:endParaRPr>
          </a:p>
          <a:p>
            <a:pPr marL="0" lvl="0" indent="0" algn="l" rtl="0">
              <a:lnSpc>
                <a:spcPct val="135714"/>
              </a:lnSpc>
              <a:spcBef>
                <a:spcPts val="0"/>
              </a:spcBef>
              <a:spcAft>
                <a:spcPts val="0"/>
              </a:spcAft>
              <a:buClr>
                <a:srgbClr val="000000"/>
              </a:buClr>
              <a:buSzPts val="1100"/>
              <a:buFont typeface="Arial"/>
              <a:buNone/>
            </a:pPr>
            <a:r>
              <a:rPr lang="es" sz="1300">
                <a:solidFill>
                  <a:srgbClr val="F8F8F2"/>
                </a:solidFill>
                <a:latin typeface="Courier New"/>
                <a:ea typeface="Courier New"/>
                <a:cs typeface="Courier New"/>
                <a:sym typeface="Courier New"/>
              </a:rPr>
              <a:t>   </a:t>
            </a:r>
            <a:r>
              <a:rPr lang="es" sz="1300">
                <a:solidFill>
                  <a:srgbClr val="BD93F9"/>
                </a:solidFill>
                <a:latin typeface="Courier New"/>
                <a:ea typeface="Courier New"/>
                <a:cs typeface="Courier New"/>
                <a:sym typeface="Courier New"/>
              </a:rPr>
              <a:t>console</a:t>
            </a:r>
            <a:r>
              <a:rPr lang="es" sz="1300">
                <a:solidFill>
                  <a:srgbClr val="F8F8F2"/>
                </a:solidFill>
                <a:latin typeface="Courier New"/>
                <a:ea typeface="Courier New"/>
                <a:cs typeface="Courier New"/>
                <a:sym typeface="Courier New"/>
              </a:rPr>
              <a:t>.</a:t>
            </a:r>
            <a:r>
              <a:rPr lang="es" sz="1300">
                <a:solidFill>
                  <a:srgbClr val="50FA7B"/>
                </a:solidFill>
                <a:latin typeface="Courier New"/>
                <a:ea typeface="Courier New"/>
                <a:cs typeface="Courier New"/>
                <a:sym typeface="Courier New"/>
              </a:rPr>
              <a:t>log</a:t>
            </a:r>
            <a:r>
              <a:rPr lang="es" sz="1300">
                <a:solidFill>
                  <a:srgbClr val="F8F8F2"/>
                </a:solidFill>
                <a:latin typeface="Courier New"/>
                <a:ea typeface="Courier New"/>
                <a:cs typeface="Courier New"/>
                <a:sym typeface="Courier New"/>
              </a:rPr>
              <a:t>(</a:t>
            </a:r>
            <a:r>
              <a:rPr lang="es" sz="1300">
                <a:solidFill>
                  <a:srgbClr val="BD93F9"/>
                </a:solidFill>
                <a:latin typeface="Courier New"/>
                <a:ea typeface="Courier New"/>
                <a:cs typeface="Courier New"/>
                <a:sym typeface="Courier New"/>
              </a:rPr>
              <a:t>listaNombres</a:t>
            </a:r>
            <a:r>
              <a:rPr lang="es" sz="1300">
                <a:solidFill>
                  <a:srgbClr val="F8F8F2"/>
                </a:solidFill>
                <a:latin typeface="Courier New"/>
                <a:ea typeface="Courier New"/>
                <a:cs typeface="Courier New"/>
                <a:sym typeface="Courier New"/>
              </a:rPr>
              <a:t>.length);</a:t>
            </a:r>
            <a:endParaRPr sz="1300">
              <a:solidFill>
                <a:srgbClr val="F8F8F2"/>
              </a:solidFill>
              <a:latin typeface="Courier New"/>
              <a:ea typeface="Courier New"/>
              <a:cs typeface="Courier New"/>
              <a:sym typeface="Courier New"/>
            </a:endParaRPr>
          </a:p>
          <a:p>
            <a:pPr marL="0" lvl="0" indent="0" algn="l" rtl="0">
              <a:lnSpc>
                <a:spcPct val="135714"/>
              </a:lnSpc>
              <a:spcBef>
                <a:spcPts val="0"/>
              </a:spcBef>
              <a:spcAft>
                <a:spcPts val="0"/>
              </a:spcAft>
              <a:buClr>
                <a:srgbClr val="000000"/>
              </a:buClr>
              <a:buSzPts val="1100"/>
              <a:buFont typeface="Arial"/>
              <a:buNone/>
            </a:pPr>
            <a:r>
              <a:rPr lang="es" sz="1300">
                <a:solidFill>
                  <a:srgbClr val="F8F8F2"/>
                </a:solidFill>
                <a:latin typeface="Courier New"/>
                <a:ea typeface="Courier New"/>
                <a:cs typeface="Courier New"/>
                <a:sym typeface="Courier New"/>
              </a:rPr>
              <a:t>}</a:t>
            </a:r>
            <a:r>
              <a:rPr lang="es" sz="1300">
                <a:solidFill>
                  <a:srgbClr val="FF79C6"/>
                </a:solidFill>
                <a:latin typeface="Courier New"/>
                <a:ea typeface="Courier New"/>
                <a:cs typeface="Courier New"/>
                <a:sym typeface="Courier New"/>
              </a:rPr>
              <a:t>while</a:t>
            </a:r>
            <a:r>
              <a:rPr lang="es" sz="1300">
                <a:solidFill>
                  <a:srgbClr val="F8F8F2"/>
                </a:solidFill>
                <a:latin typeface="Courier New"/>
                <a:ea typeface="Courier New"/>
                <a:cs typeface="Courier New"/>
                <a:sym typeface="Courier New"/>
              </a:rPr>
              <a:t>(</a:t>
            </a:r>
            <a:r>
              <a:rPr lang="es" sz="1300">
                <a:solidFill>
                  <a:srgbClr val="BD93F9"/>
                </a:solidFill>
                <a:latin typeface="Courier New"/>
                <a:ea typeface="Courier New"/>
                <a:cs typeface="Courier New"/>
                <a:sym typeface="Courier New"/>
              </a:rPr>
              <a:t>listaNombres</a:t>
            </a:r>
            <a:r>
              <a:rPr lang="es" sz="1300">
                <a:solidFill>
                  <a:srgbClr val="F8F8F2"/>
                </a:solidFill>
                <a:latin typeface="Courier New"/>
                <a:ea typeface="Courier New"/>
                <a:cs typeface="Courier New"/>
                <a:sym typeface="Courier New"/>
              </a:rPr>
              <a:t>.length </a:t>
            </a:r>
            <a:r>
              <a:rPr lang="es" sz="1300">
                <a:solidFill>
                  <a:srgbClr val="FF79C6"/>
                </a:solidFill>
                <a:latin typeface="Courier New"/>
                <a:ea typeface="Courier New"/>
                <a:cs typeface="Courier New"/>
                <a:sym typeface="Courier New"/>
              </a:rPr>
              <a:t>!=</a:t>
            </a:r>
            <a:r>
              <a:rPr lang="es" sz="1300">
                <a:solidFill>
                  <a:srgbClr val="F8F8F2"/>
                </a:solidFill>
                <a:latin typeface="Courier New"/>
                <a:ea typeface="Courier New"/>
                <a:cs typeface="Courier New"/>
                <a:sym typeface="Courier New"/>
              </a:rPr>
              <a:t> cantidad)</a:t>
            </a:r>
            <a:endParaRPr sz="1300">
              <a:solidFill>
                <a:srgbClr val="F8F8F2"/>
              </a:solidFill>
              <a:latin typeface="Courier New"/>
              <a:ea typeface="Courier New"/>
              <a:cs typeface="Courier New"/>
              <a:sym typeface="Courier New"/>
            </a:endParaRPr>
          </a:p>
          <a:p>
            <a:pPr marL="0" lvl="0" indent="0" algn="l" rtl="0">
              <a:lnSpc>
                <a:spcPct val="135714"/>
              </a:lnSpc>
              <a:spcBef>
                <a:spcPts val="0"/>
              </a:spcBef>
              <a:spcAft>
                <a:spcPts val="0"/>
              </a:spcAft>
              <a:buClr>
                <a:srgbClr val="000000"/>
              </a:buClr>
              <a:buSzPts val="1100"/>
              <a:buFont typeface="Arial"/>
              <a:buNone/>
            </a:pPr>
            <a:r>
              <a:rPr lang="es" sz="1100">
                <a:solidFill>
                  <a:srgbClr val="6272A4"/>
                </a:solidFill>
                <a:latin typeface="Courier New"/>
                <a:ea typeface="Courier New"/>
                <a:cs typeface="Courier New"/>
                <a:sym typeface="Courier New"/>
              </a:rPr>
              <a:t>//Concatenamos un nuevo array de dos elementos</a:t>
            </a:r>
            <a:endParaRPr sz="1100">
              <a:solidFill>
                <a:srgbClr val="6272A4"/>
              </a:solidFill>
              <a:latin typeface="Courier New"/>
              <a:ea typeface="Courier New"/>
              <a:cs typeface="Courier New"/>
              <a:sym typeface="Courier New"/>
            </a:endParaRPr>
          </a:p>
          <a:p>
            <a:pPr marL="0" lvl="0" indent="0" algn="l" rtl="0">
              <a:lnSpc>
                <a:spcPct val="135714"/>
              </a:lnSpc>
              <a:spcBef>
                <a:spcPts val="0"/>
              </a:spcBef>
              <a:spcAft>
                <a:spcPts val="0"/>
              </a:spcAft>
              <a:buClr>
                <a:srgbClr val="000000"/>
              </a:buClr>
              <a:buSzPts val="1100"/>
              <a:buFont typeface="Arial"/>
              <a:buNone/>
            </a:pPr>
            <a:r>
              <a:rPr lang="es" sz="1300">
                <a:solidFill>
                  <a:srgbClr val="FF79C6"/>
                </a:solidFill>
                <a:latin typeface="Courier New"/>
                <a:ea typeface="Courier New"/>
                <a:cs typeface="Courier New"/>
                <a:sym typeface="Courier New"/>
              </a:rPr>
              <a:t>const</a:t>
            </a:r>
            <a:r>
              <a:rPr lang="es" sz="1300">
                <a:solidFill>
                  <a:srgbClr val="F8F8F2"/>
                </a:solidFill>
                <a:latin typeface="Courier New"/>
                <a:ea typeface="Courier New"/>
                <a:cs typeface="Courier New"/>
                <a:sym typeface="Courier New"/>
              </a:rPr>
              <a:t> </a:t>
            </a:r>
            <a:r>
              <a:rPr lang="es" sz="1300">
                <a:solidFill>
                  <a:srgbClr val="BD93F9"/>
                </a:solidFill>
                <a:latin typeface="Courier New"/>
                <a:ea typeface="Courier New"/>
                <a:cs typeface="Courier New"/>
                <a:sym typeface="Courier New"/>
              </a:rPr>
              <a:t>nuevaLista</a:t>
            </a:r>
            <a:r>
              <a:rPr lang="es" sz="1300">
                <a:solidFill>
                  <a:srgbClr val="F8F8F2"/>
                </a:solidFill>
                <a:latin typeface="Courier New"/>
                <a:ea typeface="Courier New"/>
                <a:cs typeface="Courier New"/>
                <a:sym typeface="Courier New"/>
              </a:rPr>
              <a:t> </a:t>
            </a:r>
            <a:r>
              <a:rPr lang="es" sz="1300">
                <a:solidFill>
                  <a:srgbClr val="FF79C6"/>
                </a:solidFill>
                <a:latin typeface="Courier New"/>
                <a:ea typeface="Courier New"/>
                <a:cs typeface="Courier New"/>
                <a:sym typeface="Courier New"/>
              </a:rPr>
              <a:t>=</a:t>
            </a:r>
            <a:r>
              <a:rPr lang="es" sz="1300">
                <a:solidFill>
                  <a:srgbClr val="F8F8F2"/>
                </a:solidFill>
                <a:latin typeface="Courier New"/>
                <a:ea typeface="Courier New"/>
                <a:cs typeface="Courier New"/>
                <a:sym typeface="Courier New"/>
              </a:rPr>
              <a:t> </a:t>
            </a:r>
            <a:r>
              <a:rPr lang="es" sz="1300">
                <a:solidFill>
                  <a:srgbClr val="BD93F9"/>
                </a:solidFill>
                <a:latin typeface="Courier New"/>
                <a:ea typeface="Courier New"/>
                <a:cs typeface="Courier New"/>
                <a:sym typeface="Courier New"/>
              </a:rPr>
              <a:t>listaNombres</a:t>
            </a:r>
            <a:r>
              <a:rPr lang="es" sz="1300">
                <a:solidFill>
                  <a:srgbClr val="F8F8F2"/>
                </a:solidFill>
                <a:latin typeface="Courier New"/>
                <a:ea typeface="Courier New"/>
                <a:cs typeface="Courier New"/>
                <a:sym typeface="Courier New"/>
              </a:rPr>
              <a:t>.</a:t>
            </a:r>
            <a:r>
              <a:rPr lang="es" sz="1300">
                <a:solidFill>
                  <a:srgbClr val="50FA7B"/>
                </a:solidFill>
                <a:latin typeface="Courier New"/>
                <a:ea typeface="Courier New"/>
                <a:cs typeface="Courier New"/>
                <a:sym typeface="Courier New"/>
              </a:rPr>
              <a:t>concat</a:t>
            </a:r>
            <a:r>
              <a:rPr lang="es" sz="1300">
                <a:solidFill>
                  <a:srgbClr val="F8F8F2"/>
                </a:solidFill>
                <a:latin typeface="Courier New"/>
                <a:ea typeface="Courier New"/>
                <a:cs typeface="Courier New"/>
                <a:sym typeface="Courier New"/>
              </a:rPr>
              <a:t>([</a:t>
            </a:r>
            <a:r>
              <a:rPr lang="es" sz="1300">
                <a:solidFill>
                  <a:srgbClr val="E9F284"/>
                </a:solidFill>
                <a:latin typeface="Courier New"/>
                <a:ea typeface="Courier New"/>
                <a:cs typeface="Courier New"/>
                <a:sym typeface="Courier New"/>
              </a:rPr>
              <a:t>"</a:t>
            </a:r>
            <a:r>
              <a:rPr lang="es" sz="1300">
                <a:solidFill>
                  <a:srgbClr val="F1FA8C"/>
                </a:solidFill>
                <a:latin typeface="Courier New"/>
                <a:ea typeface="Courier New"/>
                <a:cs typeface="Courier New"/>
                <a:sym typeface="Courier New"/>
              </a:rPr>
              <a:t>ANA</a:t>
            </a:r>
            <a:r>
              <a:rPr lang="es" sz="1300">
                <a:solidFill>
                  <a:srgbClr val="E9F284"/>
                </a:solidFill>
                <a:latin typeface="Courier New"/>
                <a:ea typeface="Courier New"/>
                <a:cs typeface="Courier New"/>
                <a:sym typeface="Courier New"/>
              </a:rPr>
              <a:t>"</a:t>
            </a:r>
            <a:r>
              <a:rPr lang="es" sz="1300">
                <a:solidFill>
                  <a:srgbClr val="F8F8F2"/>
                </a:solidFill>
                <a:latin typeface="Courier New"/>
                <a:ea typeface="Courier New"/>
                <a:cs typeface="Courier New"/>
                <a:sym typeface="Courier New"/>
              </a:rPr>
              <a:t>,</a:t>
            </a:r>
            <a:r>
              <a:rPr lang="es" sz="1300">
                <a:solidFill>
                  <a:srgbClr val="E9F284"/>
                </a:solidFill>
                <a:latin typeface="Courier New"/>
                <a:ea typeface="Courier New"/>
                <a:cs typeface="Courier New"/>
                <a:sym typeface="Courier New"/>
              </a:rPr>
              <a:t>"</a:t>
            </a:r>
            <a:r>
              <a:rPr lang="es" sz="1300">
                <a:solidFill>
                  <a:srgbClr val="F1FA8C"/>
                </a:solidFill>
                <a:latin typeface="Courier New"/>
                <a:ea typeface="Courier New"/>
                <a:cs typeface="Courier New"/>
                <a:sym typeface="Courier New"/>
              </a:rPr>
              <a:t>EMA</a:t>
            </a:r>
            <a:r>
              <a:rPr lang="es" sz="1300">
                <a:solidFill>
                  <a:srgbClr val="E9F284"/>
                </a:solidFill>
                <a:latin typeface="Courier New"/>
                <a:ea typeface="Courier New"/>
                <a:cs typeface="Courier New"/>
                <a:sym typeface="Courier New"/>
              </a:rPr>
              <a:t>"</a:t>
            </a:r>
            <a:r>
              <a:rPr lang="es" sz="1300">
                <a:solidFill>
                  <a:srgbClr val="F8F8F2"/>
                </a:solidFill>
                <a:latin typeface="Courier New"/>
                <a:ea typeface="Courier New"/>
                <a:cs typeface="Courier New"/>
                <a:sym typeface="Courier New"/>
              </a:rPr>
              <a:t>]);</a:t>
            </a:r>
            <a:endParaRPr sz="1300">
              <a:solidFill>
                <a:srgbClr val="F8F8F2"/>
              </a:solidFill>
              <a:latin typeface="Courier New"/>
              <a:ea typeface="Courier New"/>
              <a:cs typeface="Courier New"/>
              <a:sym typeface="Courier New"/>
            </a:endParaRPr>
          </a:p>
          <a:p>
            <a:pPr marL="0" lvl="0" indent="0" algn="l" rtl="0">
              <a:lnSpc>
                <a:spcPct val="135714"/>
              </a:lnSpc>
              <a:spcBef>
                <a:spcPts val="0"/>
              </a:spcBef>
              <a:spcAft>
                <a:spcPts val="0"/>
              </a:spcAft>
              <a:buClr>
                <a:srgbClr val="000000"/>
              </a:buClr>
              <a:buSzPts val="1100"/>
              <a:buFont typeface="Arial"/>
              <a:buNone/>
            </a:pPr>
            <a:r>
              <a:rPr lang="es" sz="1100">
                <a:solidFill>
                  <a:srgbClr val="6272A4"/>
                </a:solidFill>
                <a:latin typeface="Courier New"/>
                <a:ea typeface="Courier New"/>
                <a:cs typeface="Courier New"/>
                <a:sym typeface="Courier New"/>
              </a:rPr>
              <a:t>//Salida con salto de línea usando join</a:t>
            </a:r>
            <a:endParaRPr sz="1100">
              <a:solidFill>
                <a:srgbClr val="6272A4"/>
              </a:solidFill>
              <a:latin typeface="Courier New"/>
              <a:ea typeface="Courier New"/>
              <a:cs typeface="Courier New"/>
              <a:sym typeface="Courier New"/>
            </a:endParaRPr>
          </a:p>
          <a:p>
            <a:pPr marL="0" lvl="0" indent="0" algn="l" rtl="0">
              <a:lnSpc>
                <a:spcPct val="135714"/>
              </a:lnSpc>
              <a:spcBef>
                <a:spcPts val="0"/>
              </a:spcBef>
              <a:spcAft>
                <a:spcPts val="0"/>
              </a:spcAft>
              <a:buClr>
                <a:srgbClr val="000000"/>
              </a:buClr>
              <a:buSzPts val="1100"/>
              <a:buFont typeface="Arial"/>
              <a:buNone/>
            </a:pPr>
            <a:r>
              <a:rPr lang="es" sz="1300">
                <a:solidFill>
                  <a:srgbClr val="8BE9FD"/>
                </a:solidFill>
                <a:latin typeface="Courier New"/>
                <a:ea typeface="Courier New"/>
                <a:cs typeface="Courier New"/>
                <a:sym typeface="Courier New"/>
              </a:rPr>
              <a:t>alert</a:t>
            </a:r>
            <a:r>
              <a:rPr lang="es" sz="1300">
                <a:solidFill>
                  <a:srgbClr val="F8F8F2"/>
                </a:solidFill>
                <a:latin typeface="Courier New"/>
                <a:ea typeface="Courier New"/>
                <a:cs typeface="Courier New"/>
                <a:sym typeface="Courier New"/>
              </a:rPr>
              <a:t>(</a:t>
            </a:r>
            <a:r>
              <a:rPr lang="es" sz="1300">
                <a:solidFill>
                  <a:srgbClr val="BD93F9"/>
                </a:solidFill>
                <a:latin typeface="Courier New"/>
                <a:ea typeface="Courier New"/>
                <a:cs typeface="Courier New"/>
                <a:sym typeface="Courier New"/>
              </a:rPr>
              <a:t>nuevaLista</a:t>
            </a:r>
            <a:r>
              <a:rPr lang="es" sz="1300">
                <a:solidFill>
                  <a:srgbClr val="F8F8F2"/>
                </a:solidFill>
                <a:latin typeface="Courier New"/>
                <a:ea typeface="Courier New"/>
                <a:cs typeface="Courier New"/>
                <a:sym typeface="Courier New"/>
              </a:rPr>
              <a:t>.</a:t>
            </a:r>
            <a:r>
              <a:rPr lang="es" sz="1300">
                <a:solidFill>
                  <a:srgbClr val="50FA7B"/>
                </a:solidFill>
                <a:latin typeface="Courier New"/>
                <a:ea typeface="Courier New"/>
                <a:cs typeface="Courier New"/>
                <a:sym typeface="Courier New"/>
              </a:rPr>
              <a:t>join</a:t>
            </a:r>
            <a:r>
              <a:rPr lang="es" sz="1300">
                <a:solidFill>
                  <a:srgbClr val="F8F8F2"/>
                </a:solidFill>
                <a:latin typeface="Courier New"/>
                <a:ea typeface="Courier New"/>
                <a:cs typeface="Courier New"/>
                <a:sym typeface="Courier New"/>
              </a:rPr>
              <a:t>(</a:t>
            </a:r>
            <a:r>
              <a:rPr lang="es" sz="1300">
                <a:solidFill>
                  <a:srgbClr val="E9F284"/>
                </a:solidFill>
                <a:latin typeface="Courier New"/>
                <a:ea typeface="Courier New"/>
                <a:cs typeface="Courier New"/>
                <a:sym typeface="Courier New"/>
              </a:rPr>
              <a:t>"</a:t>
            </a:r>
            <a:r>
              <a:rPr lang="es" sz="1300">
                <a:solidFill>
                  <a:srgbClr val="FF79C6"/>
                </a:solidFill>
                <a:latin typeface="Courier New"/>
                <a:ea typeface="Courier New"/>
                <a:cs typeface="Courier New"/>
                <a:sym typeface="Courier New"/>
              </a:rPr>
              <a:t>\n</a:t>
            </a:r>
            <a:r>
              <a:rPr lang="es" sz="1300">
                <a:solidFill>
                  <a:srgbClr val="E9F284"/>
                </a:solidFill>
                <a:latin typeface="Courier New"/>
                <a:ea typeface="Courier New"/>
                <a:cs typeface="Courier New"/>
                <a:sym typeface="Courier New"/>
              </a:rPr>
              <a:t>"</a:t>
            </a:r>
            <a:r>
              <a:rPr lang="es" sz="1300">
                <a:solidFill>
                  <a:srgbClr val="F8F8F2"/>
                </a:solidFill>
                <a:latin typeface="Courier New"/>
                <a:ea typeface="Courier New"/>
                <a:cs typeface="Courier New"/>
                <a:sym typeface="Courier New"/>
              </a:rPr>
              <a:t>));</a:t>
            </a:r>
            <a:endParaRPr sz="1300">
              <a:solidFill>
                <a:srgbClr val="F8F8F2"/>
              </a:solidFill>
              <a:latin typeface="Courier New"/>
              <a:ea typeface="Courier New"/>
              <a:cs typeface="Courier New"/>
              <a:sym typeface="Courier New"/>
            </a:endParaRPr>
          </a:p>
          <a:p>
            <a:pPr marL="0" lvl="0" indent="0" algn="l" rtl="0">
              <a:lnSpc>
                <a:spcPct val="150000"/>
              </a:lnSpc>
              <a:spcBef>
                <a:spcPts val="0"/>
              </a:spcBef>
              <a:spcAft>
                <a:spcPts val="0"/>
              </a:spcAft>
              <a:buNone/>
            </a:pPr>
            <a:endParaRPr sz="1500">
              <a:solidFill>
                <a:srgbClr val="F06292"/>
              </a:solidFill>
              <a:latin typeface="Courier New"/>
              <a:ea typeface="Courier New"/>
              <a:cs typeface="Courier New"/>
              <a:sym typeface="Courier New"/>
            </a:endParaRPr>
          </a:p>
          <a:p>
            <a:pPr marL="0" lvl="0" indent="0" algn="l" rtl="0">
              <a:lnSpc>
                <a:spcPct val="150000"/>
              </a:lnSpc>
              <a:spcBef>
                <a:spcPts val="0"/>
              </a:spcBef>
              <a:spcAft>
                <a:spcPts val="0"/>
              </a:spcAft>
              <a:buNone/>
            </a:pPr>
            <a:endParaRPr sz="1500">
              <a:solidFill>
                <a:srgbClr val="4DD0E1"/>
              </a:solidFill>
              <a:latin typeface="Courier New"/>
              <a:ea typeface="Courier New"/>
              <a:cs typeface="Courier New"/>
              <a:sym typeface="Courier New"/>
            </a:endParaRPr>
          </a:p>
        </p:txBody>
      </p:sp>
      <p:pic>
        <p:nvPicPr>
          <p:cNvPr id="343" name="Google Shape;343;p44"/>
          <p:cNvPicPr preferRelativeResize="0"/>
          <p:nvPr/>
        </p:nvPicPr>
        <p:blipFill>
          <a:blip r:embed="rId4">
            <a:alphaModFix/>
          </a:blip>
          <a:stretch>
            <a:fillRect/>
          </a:stretch>
        </p:blipFill>
        <p:spPr>
          <a:xfrm>
            <a:off x="7811413" y="4692275"/>
            <a:ext cx="1150750" cy="2675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Google Shape;348;p45"/>
          <p:cNvSpPr/>
          <p:nvPr/>
        </p:nvSpPr>
        <p:spPr>
          <a:xfrm>
            <a:off x="3672350" y="1106000"/>
            <a:ext cx="4862100" cy="147900"/>
          </a:xfrm>
          <a:prstGeom prst="rect">
            <a:avLst/>
          </a:prstGeom>
          <a:solidFill>
            <a:srgbClr val="EAFF6A"/>
          </a:solidFill>
          <a:ln w="9525" cap="flat" cmpd="sng">
            <a:solidFill>
              <a:srgbClr val="EAFF6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45"/>
          <p:cNvSpPr txBox="1"/>
          <p:nvPr/>
        </p:nvSpPr>
        <p:spPr>
          <a:xfrm>
            <a:off x="475500" y="796900"/>
            <a:ext cx="8193000" cy="5727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2800" b="1">
                <a:solidFill>
                  <a:schemeClr val="dk1"/>
                </a:solidFill>
                <a:latin typeface="DM Sans"/>
                <a:ea typeface="DM Sans"/>
                <a:cs typeface="DM Sans"/>
                <a:sym typeface="DM Sans"/>
              </a:rPr>
              <a:t>Ejemplo aplicado: Eliminar cualquier elemento</a:t>
            </a:r>
            <a:endParaRPr sz="2800" b="1">
              <a:solidFill>
                <a:schemeClr val="dk1"/>
              </a:solidFill>
              <a:latin typeface="DM Sans"/>
              <a:ea typeface="DM Sans"/>
              <a:cs typeface="DM Sans"/>
              <a:sym typeface="DM Sans"/>
            </a:endParaRPr>
          </a:p>
        </p:txBody>
      </p:sp>
      <p:grpSp>
        <p:nvGrpSpPr>
          <p:cNvPr id="350" name="Google Shape;350;p45"/>
          <p:cNvGrpSpPr/>
          <p:nvPr/>
        </p:nvGrpSpPr>
        <p:grpSpPr>
          <a:xfrm>
            <a:off x="475494" y="468357"/>
            <a:ext cx="415336" cy="415336"/>
            <a:chOff x="473351" y="619523"/>
            <a:chExt cx="738900" cy="738900"/>
          </a:xfrm>
        </p:grpSpPr>
        <p:sp>
          <p:nvSpPr>
            <p:cNvPr id="351" name="Google Shape;351;p45"/>
            <p:cNvSpPr/>
            <p:nvPr/>
          </p:nvSpPr>
          <p:spPr>
            <a:xfrm>
              <a:off x="473351" y="619523"/>
              <a:ext cx="738900" cy="73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52" name="Google Shape;352;p45" title="ícono de ejemplo en vivo"/>
            <p:cNvPicPr preferRelativeResize="0"/>
            <p:nvPr/>
          </p:nvPicPr>
          <p:blipFill>
            <a:blip r:embed="rId3">
              <a:alphaModFix/>
            </a:blip>
            <a:stretch>
              <a:fillRect/>
            </a:stretch>
          </p:blipFill>
          <p:spPr>
            <a:xfrm>
              <a:off x="616475" y="762650"/>
              <a:ext cx="452650" cy="452650"/>
            </a:xfrm>
            <a:prstGeom prst="rect">
              <a:avLst/>
            </a:prstGeom>
            <a:noFill/>
            <a:ln>
              <a:noFill/>
            </a:ln>
          </p:spPr>
        </p:pic>
      </p:grpSp>
      <p:sp>
        <p:nvSpPr>
          <p:cNvPr id="353" name="Google Shape;353;p45"/>
          <p:cNvSpPr txBox="1"/>
          <p:nvPr/>
        </p:nvSpPr>
        <p:spPr>
          <a:xfrm>
            <a:off x="890825" y="468275"/>
            <a:ext cx="15777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500">
                <a:latin typeface="DM Sans"/>
                <a:ea typeface="DM Sans"/>
                <a:cs typeface="DM Sans"/>
                <a:sym typeface="DM Sans"/>
              </a:rPr>
              <a:t>Ejemplo en vivo</a:t>
            </a:r>
            <a:endParaRPr sz="1300">
              <a:latin typeface="DM Sans"/>
              <a:ea typeface="DM Sans"/>
              <a:cs typeface="DM Sans"/>
              <a:sym typeface="DM Sans"/>
            </a:endParaRPr>
          </a:p>
        </p:txBody>
      </p:sp>
      <p:sp>
        <p:nvSpPr>
          <p:cNvPr id="354" name="Google Shape;354;p45"/>
          <p:cNvSpPr txBox="1"/>
          <p:nvPr/>
        </p:nvSpPr>
        <p:spPr>
          <a:xfrm>
            <a:off x="952800" y="1369600"/>
            <a:ext cx="7238400" cy="3222000"/>
          </a:xfrm>
          <a:prstGeom prst="rect">
            <a:avLst/>
          </a:prstGeom>
          <a:solidFill>
            <a:srgbClr val="000000"/>
          </a:solidFill>
          <a:ln>
            <a:noFill/>
          </a:ln>
        </p:spPr>
        <p:txBody>
          <a:bodyPr spcFirstLastPara="1" wrap="square" lIns="180000" tIns="180000" rIns="180000" bIns="180000" anchor="t" anchorCtr="0">
            <a:noAutofit/>
          </a:bodyPr>
          <a:lstStyle/>
          <a:p>
            <a:pPr marL="0" lvl="0" indent="0" algn="l" rtl="0">
              <a:spcBef>
                <a:spcPts val="0"/>
              </a:spcBef>
              <a:spcAft>
                <a:spcPts val="0"/>
              </a:spcAft>
              <a:buClr>
                <a:srgbClr val="000000"/>
              </a:buClr>
              <a:buSzPts val="1100"/>
              <a:buFont typeface="Arial"/>
              <a:buNone/>
            </a:pPr>
            <a:r>
              <a:rPr lang="es" sz="1300">
                <a:solidFill>
                  <a:srgbClr val="FF79C6"/>
                </a:solidFill>
                <a:latin typeface="Courier New"/>
                <a:ea typeface="Courier New"/>
                <a:cs typeface="Courier New"/>
                <a:sym typeface="Courier New"/>
              </a:rPr>
              <a:t>const</a:t>
            </a:r>
            <a:r>
              <a:rPr lang="es" sz="1300">
                <a:solidFill>
                  <a:srgbClr val="F8F8F2"/>
                </a:solidFill>
                <a:latin typeface="Courier New"/>
                <a:ea typeface="Courier New"/>
                <a:cs typeface="Courier New"/>
                <a:sym typeface="Courier New"/>
              </a:rPr>
              <a:t> </a:t>
            </a:r>
            <a:r>
              <a:rPr lang="es" sz="1300">
                <a:solidFill>
                  <a:srgbClr val="BD93F9"/>
                </a:solidFill>
                <a:latin typeface="Courier New"/>
                <a:ea typeface="Courier New"/>
                <a:cs typeface="Courier New"/>
                <a:sym typeface="Courier New"/>
              </a:rPr>
              <a:t>nombres</a:t>
            </a:r>
            <a:r>
              <a:rPr lang="es" sz="1300">
                <a:solidFill>
                  <a:srgbClr val="F8F8F2"/>
                </a:solidFill>
                <a:latin typeface="Courier New"/>
                <a:ea typeface="Courier New"/>
                <a:cs typeface="Courier New"/>
                <a:sym typeface="Courier New"/>
              </a:rPr>
              <a:t> </a:t>
            </a:r>
            <a:r>
              <a:rPr lang="es" sz="1300">
                <a:solidFill>
                  <a:srgbClr val="FF79C6"/>
                </a:solidFill>
                <a:latin typeface="Courier New"/>
                <a:ea typeface="Courier New"/>
                <a:cs typeface="Courier New"/>
                <a:sym typeface="Courier New"/>
              </a:rPr>
              <a:t>=</a:t>
            </a:r>
            <a:r>
              <a:rPr lang="es" sz="1300">
                <a:solidFill>
                  <a:srgbClr val="F8F8F2"/>
                </a:solidFill>
                <a:latin typeface="Courier New"/>
                <a:ea typeface="Courier New"/>
                <a:cs typeface="Courier New"/>
                <a:sym typeface="Courier New"/>
              </a:rPr>
              <a:t> [</a:t>
            </a:r>
            <a:r>
              <a:rPr lang="es" sz="1300">
                <a:solidFill>
                  <a:srgbClr val="E9F284"/>
                </a:solidFill>
                <a:latin typeface="Courier New"/>
                <a:ea typeface="Courier New"/>
                <a:cs typeface="Courier New"/>
                <a:sym typeface="Courier New"/>
              </a:rPr>
              <a:t>'</a:t>
            </a:r>
            <a:r>
              <a:rPr lang="es" sz="1300">
                <a:solidFill>
                  <a:srgbClr val="F1FA8C"/>
                </a:solidFill>
                <a:latin typeface="Courier New"/>
                <a:ea typeface="Courier New"/>
                <a:cs typeface="Courier New"/>
                <a:sym typeface="Courier New"/>
              </a:rPr>
              <a:t>Rita</a:t>
            </a:r>
            <a:r>
              <a:rPr lang="es" sz="1300">
                <a:solidFill>
                  <a:srgbClr val="E9F284"/>
                </a:solidFill>
                <a:latin typeface="Courier New"/>
                <a:ea typeface="Courier New"/>
                <a:cs typeface="Courier New"/>
                <a:sym typeface="Courier New"/>
              </a:rPr>
              <a:t>'</a:t>
            </a:r>
            <a:r>
              <a:rPr lang="es" sz="1300">
                <a:solidFill>
                  <a:srgbClr val="F8F8F2"/>
                </a:solidFill>
                <a:latin typeface="Courier New"/>
                <a:ea typeface="Courier New"/>
                <a:cs typeface="Courier New"/>
                <a:sym typeface="Courier New"/>
              </a:rPr>
              <a:t>, </a:t>
            </a:r>
            <a:r>
              <a:rPr lang="es" sz="1300">
                <a:solidFill>
                  <a:srgbClr val="E9F284"/>
                </a:solidFill>
                <a:latin typeface="Courier New"/>
                <a:ea typeface="Courier New"/>
                <a:cs typeface="Courier New"/>
                <a:sym typeface="Courier New"/>
              </a:rPr>
              <a:t>'</a:t>
            </a:r>
            <a:r>
              <a:rPr lang="es" sz="1300">
                <a:solidFill>
                  <a:srgbClr val="F1FA8C"/>
                </a:solidFill>
                <a:latin typeface="Courier New"/>
                <a:ea typeface="Courier New"/>
                <a:cs typeface="Courier New"/>
                <a:sym typeface="Courier New"/>
              </a:rPr>
              <a:t>Pedro</a:t>
            </a:r>
            <a:r>
              <a:rPr lang="es" sz="1300">
                <a:solidFill>
                  <a:srgbClr val="E9F284"/>
                </a:solidFill>
                <a:latin typeface="Courier New"/>
                <a:ea typeface="Courier New"/>
                <a:cs typeface="Courier New"/>
                <a:sym typeface="Courier New"/>
              </a:rPr>
              <a:t>'</a:t>
            </a:r>
            <a:r>
              <a:rPr lang="es" sz="1300">
                <a:solidFill>
                  <a:srgbClr val="F8F8F2"/>
                </a:solidFill>
                <a:latin typeface="Courier New"/>
                <a:ea typeface="Courier New"/>
                <a:cs typeface="Courier New"/>
                <a:sym typeface="Courier New"/>
              </a:rPr>
              <a:t>, </a:t>
            </a:r>
            <a:r>
              <a:rPr lang="es" sz="1300">
                <a:solidFill>
                  <a:srgbClr val="E9F284"/>
                </a:solidFill>
                <a:latin typeface="Courier New"/>
                <a:ea typeface="Courier New"/>
                <a:cs typeface="Courier New"/>
                <a:sym typeface="Courier New"/>
              </a:rPr>
              <a:t>'</a:t>
            </a:r>
            <a:r>
              <a:rPr lang="es" sz="1300">
                <a:solidFill>
                  <a:srgbClr val="F1FA8C"/>
                </a:solidFill>
                <a:latin typeface="Courier New"/>
                <a:ea typeface="Courier New"/>
                <a:cs typeface="Courier New"/>
                <a:sym typeface="Courier New"/>
              </a:rPr>
              <a:t>Miguel</a:t>
            </a:r>
            <a:r>
              <a:rPr lang="es" sz="1300">
                <a:solidFill>
                  <a:srgbClr val="E9F284"/>
                </a:solidFill>
                <a:latin typeface="Courier New"/>
                <a:ea typeface="Courier New"/>
                <a:cs typeface="Courier New"/>
                <a:sym typeface="Courier New"/>
              </a:rPr>
              <a:t>'</a:t>
            </a:r>
            <a:r>
              <a:rPr lang="es" sz="1300">
                <a:solidFill>
                  <a:srgbClr val="F8F8F2"/>
                </a:solidFill>
                <a:latin typeface="Courier New"/>
                <a:ea typeface="Courier New"/>
                <a:cs typeface="Courier New"/>
                <a:sym typeface="Courier New"/>
              </a:rPr>
              <a:t>, </a:t>
            </a:r>
            <a:r>
              <a:rPr lang="es" sz="1300">
                <a:solidFill>
                  <a:srgbClr val="E9F284"/>
                </a:solidFill>
                <a:latin typeface="Courier New"/>
                <a:ea typeface="Courier New"/>
                <a:cs typeface="Courier New"/>
                <a:sym typeface="Courier New"/>
              </a:rPr>
              <a:t>'</a:t>
            </a:r>
            <a:r>
              <a:rPr lang="es" sz="1300">
                <a:solidFill>
                  <a:srgbClr val="F1FA8C"/>
                </a:solidFill>
                <a:latin typeface="Courier New"/>
                <a:ea typeface="Courier New"/>
                <a:cs typeface="Courier New"/>
                <a:sym typeface="Courier New"/>
              </a:rPr>
              <a:t>Ana</a:t>
            </a:r>
            <a:r>
              <a:rPr lang="es" sz="1300">
                <a:solidFill>
                  <a:srgbClr val="E9F284"/>
                </a:solidFill>
                <a:latin typeface="Courier New"/>
                <a:ea typeface="Courier New"/>
                <a:cs typeface="Courier New"/>
                <a:sym typeface="Courier New"/>
              </a:rPr>
              <a:t>'</a:t>
            </a:r>
            <a:r>
              <a:rPr lang="es" sz="1300">
                <a:solidFill>
                  <a:srgbClr val="F8F8F2"/>
                </a:solidFill>
                <a:latin typeface="Courier New"/>
                <a:ea typeface="Courier New"/>
                <a:cs typeface="Courier New"/>
                <a:sym typeface="Courier New"/>
              </a:rPr>
              <a:t>, </a:t>
            </a:r>
            <a:r>
              <a:rPr lang="es" sz="1300">
                <a:solidFill>
                  <a:srgbClr val="E9F284"/>
                </a:solidFill>
                <a:latin typeface="Courier New"/>
                <a:ea typeface="Courier New"/>
                <a:cs typeface="Courier New"/>
                <a:sym typeface="Courier New"/>
              </a:rPr>
              <a:t>'</a:t>
            </a:r>
            <a:r>
              <a:rPr lang="es" sz="1300">
                <a:solidFill>
                  <a:srgbClr val="F1FA8C"/>
                </a:solidFill>
                <a:latin typeface="Courier New"/>
                <a:ea typeface="Courier New"/>
                <a:cs typeface="Courier New"/>
                <a:sym typeface="Courier New"/>
              </a:rPr>
              <a:t>Vanesa</a:t>
            </a:r>
            <a:r>
              <a:rPr lang="es" sz="1300">
                <a:solidFill>
                  <a:srgbClr val="E9F284"/>
                </a:solidFill>
                <a:latin typeface="Courier New"/>
                <a:ea typeface="Courier New"/>
                <a:cs typeface="Courier New"/>
                <a:sym typeface="Courier New"/>
              </a:rPr>
              <a:t>'</a:t>
            </a:r>
            <a:r>
              <a:rPr lang="es" sz="1300">
                <a:solidFill>
                  <a:srgbClr val="F8F8F2"/>
                </a:solidFill>
                <a:latin typeface="Courier New"/>
                <a:ea typeface="Courier New"/>
                <a:cs typeface="Courier New"/>
                <a:sym typeface="Courier New"/>
              </a:rPr>
              <a:t>]</a:t>
            </a:r>
            <a:endParaRPr sz="1300">
              <a:solidFill>
                <a:srgbClr val="F8F8F2"/>
              </a:solidFill>
              <a:latin typeface="Courier New"/>
              <a:ea typeface="Courier New"/>
              <a:cs typeface="Courier New"/>
              <a:sym typeface="Courier New"/>
            </a:endParaRPr>
          </a:p>
          <a:p>
            <a:pPr marL="0" lvl="0" indent="0" algn="l" rtl="0">
              <a:spcBef>
                <a:spcPts val="0"/>
              </a:spcBef>
              <a:spcAft>
                <a:spcPts val="0"/>
              </a:spcAft>
              <a:buClr>
                <a:srgbClr val="000000"/>
              </a:buClr>
              <a:buSzPts val="1100"/>
              <a:buFont typeface="Arial"/>
              <a:buNone/>
            </a:pPr>
            <a:endParaRPr sz="1500">
              <a:solidFill>
                <a:srgbClr val="6272A4"/>
              </a:solidFill>
              <a:latin typeface="Courier New"/>
              <a:ea typeface="Courier New"/>
              <a:cs typeface="Courier New"/>
              <a:sym typeface="Courier New"/>
            </a:endParaRPr>
          </a:p>
          <a:p>
            <a:pPr marL="0" lvl="0" indent="0" algn="l" rtl="0">
              <a:spcBef>
                <a:spcPts val="0"/>
              </a:spcBef>
              <a:spcAft>
                <a:spcPts val="0"/>
              </a:spcAft>
              <a:buClr>
                <a:srgbClr val="000000"/>
              </a:buClr>
              <a:buSzPts val="1100"/>
              <a:buFont typeface="Arial"/>
              <a:buNone/>
            </a:pPr>
            <a:r>
              <a:rPr lang="es" sz="1300">
                <a:solidFill>
                  <a:srgbClr val="6272A4"/>
                </a:solidFill>
                <a:latin typeface="Courier New"/>
                <a:ea typeface="Courier New"/>
                <a:cs typeface="Courier New"/>
                <a:sym typeface="Courier New"/>
              </a:rPr>
              <a:t>// recibo el elemento a borrar por parámetro</a:t>
            </a:r>
            <a:endParaRPr sz="1300">
              <a:solidFill>
                <a:srgbClr val="6272A4"/>
              </a:solidFill>
              <a:latin typeface="Courier New"/>
              <a:ea typeface="Courier New"/>
              <a:cs typeface="Courier New"/>
              <a:sym typeface="Courier New"/>
            </a:endParaRPr>
          </a:p>
          <a:p>
            <a:pPr marL="0" lvl="0" indent="0" algn="l" rtl="0">
              <a:spcBef>
                <a:spcPts val="0"/>
              </a:spcBef>
              <a:spcAft>
                <a:spcPts val="0"/>
              </a:spcAft>
              <a:buClr>
                <a:srgbClr val="000000"/>
              </a:buClr>
              <a:buSzPts val="1100"/>
              <a:buFont typeface="Arial"/>
              <a:buNone/>
            </a:pPr>
            <a:r>
              <a:rPr lang="es" sz="1300">
                <a:solidFill>
                  <a:srgbClr val="FF79C6"/>
                </a:solidFill>
                <a:latin typeface="Courier New"/>
                <a:ea typeface="Courier New"/>
                <a:cs typeface="Courier New"/>
                <a:sym typeface="Courier New"/>
              </a:rPr>
              <a:t>const</a:t>
            </a:r>
            <a:r>
              <a:rPr lang="es" sz="1300">
                <a:solidFill>
                  <a:srgbClr val="F8F8F2"/>
                </a:solidFill>
                <a:latin typeface="Courier New"/>
                <a:ea typeface="Courier New"/>
                <a:cs typeface="Courier New"/>
                <a:sym typeface="Courier New"/>
              </a:rPr>
              <a:t> </a:t>
            </a:r>
            <a:r>
              <a:rPr lang="es" sz="1300">
                <a:solidFill>
                  <a:srgbClr val="BD93F9"/>
                </a:solidFill>
                <a:latin typeface="Courier New"/>
                <a:ea typeface="Courier New"/>
                <a:cs typeface="Courier New"/>
                <a:sym typeface="Courier New"/>
              </a:rPr>
              <a:t>eliminar </a:t>
            </a:r>
            <a:r>
              <a:rPr lang="es" sz="1300">
                <a:solidFill>
                  <a:srgbClr val="FF79C6"/>
                </a:solidFill>
                <a:latin typeface="Courier New"/>
                <a:ea typeface="Courier New"/>
                <a:cs typeface="Courier New"/>
                <a:sym typeface="Courier New"/>
              </a:rPr>
              <a:t>=</a:t>
            </a:r>
            <a:r>
              <a:rPr lang="es" sz="1300">
                <a:solidFill>
                  <a:srgbClr val="F8F8F2"/>
                </a:solidFill>
                <a:latin typeface="Courier New"/>
                <a:ea typeface="Courier New"/>
                <a:cs typeface="Courier New"/>
                <a:sym typeface="Courier New"/>
              </a:rPr>
              <a:t> (nombre) =&gt; {</a:t>
            </a:r>
            <a:endParaRPr sz="1300">
              <a:solidFill>
                <a:srgbClr val="F8F8F2"/>
              </a:solidFill>
              <a:latin typeface="Courier New"/>
              <a:ea typeface="Courier New"/>
              <a:cs typeface="Courier New"/>
              <a:sym typeface="Courier New"/>
            </a:endParaRPr>
          </a:p>
          <a:p>
            <a:pPr marL="0" lvl="0" indent="0" algn="l" rtl="0">
              <a:spcBef>
                <a:spcPts val="0"/>
              </a:spcBef>
              <a:spcAft>
                <a:spcPts val="0"/>
              </a:spcAft>
              <a:buClr>
                <a:srgbClr val="000000"/>
              </a:buClr>
              <a:buSzPts val="1100"/>
              <a:buFont typeface="Arial"/>
              <a:buNone/>
            </a:pPr>
            <a:r>
              <a:rPr lang="es" sz="1500">
                <a:solidFill>
                  <a:srgbClr val="F8F8F2"/>
                </a:solidFill>
                <a:latin typeface="Courier New"/>
                <a:ea typeface="Courier New"/>
                <a:cs typeface="Courier New"/>
                <a:sym typeface="Courier New"/>
              </a:rPr>
              <a:t>    </a:t>
            </a:r>
            <a:r>
              <a:rPr lang="es" sz="1300">
                <a:solidFill>
                  <a:srgbClr val="78909C"/>
                </a:solidFill>
                <a:latin typeface="Courier New"/>
                <a:ea typeface="Courier New"/>
                <a:cs typeface="Courier New"/>
                <a:sym typeface="Courier New"/>
              </a:rPr>
              <a:t>// busco su índice en el array</a:t>
            </a:r>
            <a:endParaRPr sz="1300">
              <a:solidFill>
                <a:srgbClr val="78909C"/>
              </a:solidFill>
              <a:latin typeface="Courier New"/>
              <a:ea typeface="Courier New"/>
              <a:cs typeface="Courier New"/>
              <a:sym typeface="Courier New"/>
            </a:endParaRPr>
          </a:p>
          <a:p>
            <a:pPr marL="0" lvl="0" indent="0" algn="l" rtl="0">
              <a:spcBef>
                <a:spcPts val="0"/>
              </a:spcBef>
              <a:spcAft>
                <a:spcPts val="0"/>
              </a:spcAft>
              <a:buClr>
                <a:srgbClr val="000000"/>
              </a:buClr>
              <a:buSzPts val="1100"/>
              <a:buFont typeface="Arial"/>
              <a:buNone/>
            </a:pPr>
            <a:r>
              <a:rPr lang="es" sz="1500">
                <a:solidFill>
                  <a:srgbClr val="F8F8F2"/>
                </a:solidFill>
                <a:latin typeface="Courier New"/>
                <a:ea typeface="Courier New"/>
                <a:cs typeface="Courier New"/>
                <a:sym typeface="Courier New"/>
              </a:rPr>
              <a:t>    </a:t>
            </a:r>
            <a:r>
              <a:rPr lang="es" sz="1300">
                <a:solidFill>
                  <a:srgbClr val="FF79C6"/>
                </a:solidFill>
                <a:latin typeface="Courier New"/>
                <a:ea typeface="Courier New"/>
                <a:cs typeface="Courier New"/>
                <a:sym typeface="Courier New"/>
              </a:rPr>
              <a:t>let </a:t>
            </a:r>
            <a:r>
              <a:rPr lang="es" sz="1300">
                <a:solidFill>
                  <a:srgbClr val="F8F8F2"/>
                </a:solidFill>
                <a:latin typeface="Courier New"/>
                <a:ea typeface="Courier New"/>
                <a:cs typeface="Courier New"/>
                <a:sym typeface="Courier New"/>
              </a:rPr>
              <a:t>index = </a:t>
            </a:r>
            <a:r>
              <a:rPr lang="es" sz="1300">
                <a:solidFill>
                  <a:srgbClr val="BD93F9"/>
                </a:solidFill>
                <a:latin typeface="Courier New"/>
                <a:ea typeface="Courier New"/>
                <a:cs typeface="Courier New"/>
                <a:sym typeface="Courier New"/>
              </a:rPr>
              <a:t>nombres</a:t>
            </a:r>
            <a:r>
              <a:rPr lang="es" sz="1300">
                <a:solidFill>
                  <a:srgbClr val="F8F8F2"/>
                </a:solidFill>
                <a:latin typeface="Courier New"/>
                <a:ea typeface="Courier New"/>
                <a:cs typeface="Courier New"/>
                <a:sym typeface="Courier New"/>
              </a:rPr>
              <a:t>.</a:t>
            </a:r>
            <a:r>
              <a:rPr lang="es" sz="1300">
                <a:solidFill>
                  <a:srgbClr val="50FA7B"/>
                </a:solidFill>
                <a:latin typeface="Courier New"/>
                <a:ea typeface="Courier New"/>
                <a:cs typeface="Courier New"/>
                <a:sym typeface="Courier New"/>
              </a:rPr>
              <a:t>indexOf</a:t>
            </a:r>
            <a:r>
              <a:rPr lang="es" sz="1300">
                <a:solidFill>
                  <a:srgbClr val="F8F8F2"/>
                </a:solidFill>
                <a:latin typeface="Courier New"/>
                <a:ea typeface="Courier New"/>
                <a:cs typeface="Courier New"/>
                <a:sym typeface="Courier New"/>
              </a:rPr>
              <a:t>(nombre)</a:t>
            </a:r>
            <a:endParaRPr sz="1300">
              <a:solidFill>
                <a:srgbClr val="F8F8F2"/>
              </a:solidFill>
              <a:latin typeface="Courier New"/>
              <a:ea typeface="Courier New"/>
              <a:cs typeface="Courier New"/>
              <a:sym typeface="Courier New"/>
            </a:endParaRPr>
          </a:p>
          <a:p>
            <a:pPr marL="0" lvl="0" indent="0" algn="l" rtl="0">
              <a:spcBef>
                <a:spcPts val="0"/>
              </a:spcBef>
              <a:spcAft>
                <a:spcPts val="0"/>
              </a:spcAft>
              <a:buClr>
                <a:srgbClr val="000000"/>
              </a:buClr>
              <a:buSzPts val="1100"/>
              <a:buFont typeface="Arial"/>
              <a:buNone/>
            </a:pPr>
            <a:endParaRPr sz="1500">
              <a:solidFill>
                <a:srgbClr val="F8F8F2"/>
              </a:solidFill>
              <a:latin typeface="Courier New"/>
              <a:ea typeface="Courier New"/>
              <a:cs typeface="Courier New"/>
              <a:sym typeface="Courier New"/>
            </a:endParaRPr>
          </a:p>
          <a:p>
            <a:pPr marL="0" lvl="0" indent="0" algn="l" rtl="0">
              <a:spcBef>
                <a:spcPts val="0"/>
              </a:spcBef>
              <a:spcAft>
                <a:spcPts val="0"/>
              </a:spcAft>
              <a:buClr>
                <a:srgbClr val="000000"/>
              </a:buClr>
              <a:buSzPts val="1100"/>
              <a:buFont typeface="Arial"/>
              <a:buNone/>
            </a:pPr>
            <a:r>
              <a:rPr lang="es" sz="1300">
                <a:solidFill>
                  <a:srgbClr val="78909C"/>
                </a:solidFill>
                <a:latin typeface="Courier New"/>
                <a:ea typeface="Courier New"/>
                <a:cs typeface="Courier New"/>
                <a:sym typeface="Courier New"/>
              </a:rPr>
              <a:t>     // si existe, o sea es distinto a -1, lo borro con splice</a:t>
            </a:r>
            <a:endParaRPr sz="1300">
              <a:solidFill>
                <a:srgbClr val="78909C"/>
              </a:solidFill>
              <a:latin typeface="Courier New"/>
              <a:ea typeface="Courier New"/>
              <a:cs typeface="Courier New"/>
              <a:sym typeface="Courier New"/>
            </a:endParaRPr>
          </a:p>
          <a:p>
            <a:pPr marL="0" lvl="0" indent="0" algn="l" rtl="0">
              <a:spcBef>
                <a:spcPts val="0"/>
              </a:spcBef>
              <a:spcAft>
                <a:spcPts val="0"/>
              </a:spcAft>
              <a:buClr>
                <a:srgbClr val="000000"/>
              </a:buClr>
              <a:buSzPts val="1100"/>
              <a:buFont typeface="Arial"/>
              <a:buNone/>
            </a:pPr>
            <a:r>
              <a:rPr lang="es" sz="1500">
                <a:solidFill>
                  <a:srgbClr val="F8F8F2"/>
                </a:solidFill>
                <a:latin typeface="Courier New"/>
                <a:ea typeface="Courier New"/>
                <a:cs typeface="Courier New"/>
                <a:sym typeface="Courier New"/>
              </a:rPr>
              <a:t>    </a:t>
            </a:r>
            <a:r>
              <a:rPr lang="es" sz="1300">
                <a:solidFill>
                  <a:srgbClr val="FF79C6"/>
                </a:solidFill>
                <a:latin typeface="Courier New"/>
                <a:ea typeface="Courier New"/>
                <a:cs typeface="Courier New"/>
                <a:sym typeface="Courier New"/>
              </a:rPr>
              <a:t>if (</a:t>
            </a:r>
            <a:r>
              <a:rPr lang="es" sz="1300">
                <a:solidFill>
                  <a:srgbClr val="F8F8F2"/>
                </a:solidFill>
                <a:latin typeface="Courier New"/>
                <a:ea typeface="Courier New"/>
                <a:cs typeface="Courier New"/>
                <a:sym typeface="Courier New"/>
              </a:rPr>
              <a:t>index </a:t>
            </a:r>
            <a:r>
              <a:rPr lang="es" sz="1300">
                <a:solidFill>
                  <a:srgbClr val="FF79C6"/>
                </a:solidFill>
                <a:latin typeface="Courier New"/>
                <a:ea typeface="Courier New"/>
                <a:cs typeface="Courier New"/>
                <a:sym typeface="Courier New"/>
              </a:rPr>
              <a:t>!= </a:t>
            </a:r>
            <a:r>
              <a:rPr lang="es" sz="1300">
                <a:solidFill>
                  <a:srgbClr val="E9F284"/>
                </a:solidFill>
                <a:latin typeface="Courier New"/>
                <a:ea typeface="Courier New"/>
                <a:cs typeface="Courier New"/>
                <a:sym typeface="Courier New"/>
              </a:rPr>
              <a:t>-1</a:t>
            </a:r>
            <a:r>
              <a:rPr lang="es" sz="1300">
                <a:solidFill>
                  <a:srgbClr val="FF79C6"/>
                </a:solidFill>
                <a:latin typeface="Courier New"/>
                <a:ea typeface="Courier New"/>
                <a:cs typeface="Courier New"/>
                <a:sym typeface="Courier New"/>
              </a:rPr>
              <a:t> ) {</a:t>
            </a:r>
            <a:endParaRPr sz="1300">
              <a:solidFill>
                <a:srgbClr val="FF79C6"/>
              </a:solidFill>
              <a:latin typeface="Courier New"/>
              <a:ea typeface="Courier New"/>
              <a:cs typeface="Courier New"/>
              <a:sym typeface="Courier New"/>
            </a:endParaRPr>
          </a:p>
          <a:p>
            <a:pPr marL="0" lvl="0" indent="0" algn="l" rtl="0">
              <a:spcBef>
                <a:spcPts val="0"/>
              </a:spcBef>
              <a:spcAft>
                <a:spcPts val="0"/>
              </a:spcAft>
              <a:buClr>
                <a:srgbClr val="000000"/>
              </a:buClr>
              <a:buSzPts val="1100"/>
              <a:buFont typeface="Arial"/>
              <a:buNone/>
            </a:pPr>
            <a:r>
              <a:rPr lang="es" sz="1300">
                <a:solidFill>
                  <a:srgbClr val="FF79C6"/>
                </a:solidFill>
                <a:latin typeface="Courier New"/>
                <a:ea typeface="Courier New"/>
                <a:cs typeface="Courier New"/>
                <a:sym typeface="Courier New"/>
              </a:rPr>
              <a:t>        </a:t>
            </a:r>
            <a:r>
              <a:rPr lang="es" sz="1300">
                <a:solidFill>
                  <a:srgbClr val="BD93F9"/>
                </a:solidFill>
                <a:latin typeface="Courier New"/>
                <a:ea typeface="Courier New"/>
                <a:cs typeface="Courier New"/>
                <a:sym typeface="Courier New"/>
              </a:rPr>
              <a:t>nombres</a:t>
            </a:r>
            <a:r>
              <a:rPr lang="es" sz="1300">
                <a:solidFill>
                  <a:srgbClr val="F8F8F2"/>
                </a:solidFill>
                <a:latin typeface="Courier New"/>
                <a:ea typeface="Courier New"/>
                <a:cs typeface="Courier New"/>
                <a:sym typeface="Courier New"/>
              </a:rPr>
              <a:t>.</a:t>
            </a:r>
            <a:r>
              <a:rPr lang="es" sz="1300">
                <a:solidFill>
                  <a:srgbClr val="50FA7B"/>
                </a:solidFill>
                <a:latin typeface="Courier New"/>
                <a:ea typeface="Courier New"/>
                <a:cs typeface="Courier New"/>
                <a:sym typeface="Courier New"/>
              </a:rPr>
              <a:t>splice</a:t>
            </a:r>
            <a:r>
              <a:rPr lang="es" sz="1300">
                <a:solidFill>
                  <a:srgbClr val="F8F8F2"/>
                </a:solidFill>
                <a:latin typeface="Courier New"/>
                <a:ea typeface="Courier New"/>
                <a:cs typeface="Courier New"/>
                <a:sym typeface="Courier New"/>
              </a:rPr>
              <a:t>(index, 1)</a:t>
            </a:r>
            <a:endParaRPr sz="1300">
              <a:solidFill>
                <a:srgbClr val="F8F8F2"/>
              </a:solidFill>
              <a:latin typeface="Courier New"/>
              <a:ea typeface="Courier New"/>
              <a:cs typeface="Courier New"/>
              <a:sym typeface="Courier New"/>
            </a:endParaRPr>
          </a:p>
          <a:p>
            <a:pPr marL="0" lvl="0" indent="0" algn="l" rtl="0">
              <a:spcBef>
                <a:spcPts val="0"/>
              </a:spcBef>
              <a:spcAft>
                <a:spcPts val="0"/>
              </a:spcAft>
              <a:buClr>
                <a:srgbClr val="000000"/>
              </a:buClr>
              <a:buSzPts val="1100"/>
              <a:buFont typeface="Arial"/>
              <a:buNone/>
            </a:pPr>
            <a:r>
              <a:rPr lang="es" sz="1300">
                <a:solidFill>
                  <a:srgbClr val="FF79C6"/>
                </a:solidFill>
                <a:latin typeface="Courier New"/>
                <a:ea typeface="Courier New"/>
                <a:cs typeface="Courier New"/>
                <a:sym typeface="Courier New"/>
              </a:rPr>
              <a:t>    } </a:t>
            </a:r>
            <a:endParaRPr sz="1300">
              <a:solidFill>
                <a:srgbClr val="FF79C6"/>
              </a:solidFill>
              <a:latin typeface="Courier New"/>
              <a:ea typeface="Courier New"/>
              <a:cs typeface="Courier New"/>
              <a:sym typeface="Courier New"/>
            </a:endParaRPr>
          </a:p>
          <a:p>
            <a:pPr marL="0" lvl="0" indent="0" algn="l" rtl="0">
              <a:spcBef>
                <a:spcPts val="0"/>
              </a:spcBef>
              <a:spcAft>
                <a:spcPts val="0"/>
              </a:spcAft>
              <a:buClr>
                <a:srgbClr val="000000"/>
              </a:buClr>
              <a:buSzPts val="1100"/>
              <a:buFont typeface="Arial"/>
              <a:buNone/>
            </a:pPr>
            <a:r>
              <a:rPr lang="es" sz="1300">
                <a:solidFill>
                  <a:srgbClr val="F8F8F2"/>
                </a:solidFill>
                <a:latin typeface="Courier New"/>
                <a:ea typeface="Courier New"/>
                <a:cs typeface="Courier New"/>
                <a:sym typeface="Courier New"/>
              </a:rPr>
              <a:t>}</a:t>
            </a:r>
            <a:endParaRPr sz="1300">
              <a:solidFill>
                <a:srgbClr val="F8F8F2"/>
              </a:solidFill>
              <a:latin typeface="Courier New"/>
              <a:ea typeface="Courier New"/>
              <a:cs typeface="Courier New"/>
              <a:sym typeface="Courier New"/>
            </a:endParaRPr>
          </a:p>
          <a:p>
            <a:pPr marL="0" lvl="0" indent="0" algn="l" rtl="0">
              <a:spcBef>
                <a:spcPts val="0"/>
              </a:spcBef>
              <a:spcAft>
                <a:spcPts val="0"/>
              </a:spcAft>
              <a:buClr>
                <a:srgbClr val="000000"/>
              </a:buClr>
              <a:buSzPts val="1100"/>
              <a:buFont typeface="Arial"/>
              <a:buNone/>
            </a:pPr>
            <a:endParaRPr sz="1300">
              <a:solidFill>
                <a:srgbClr val="F8F8F2"/>
              </a:solidFill>
              <a:latin typeface="Courier New"/>
              <a:ea typeface="Courier New"/>
              <a:cs typeface="Courier New"/>
              <a:sym typeface="Courier New"/>
            </a:endParaRPr>
          </a:p>
          <a:p>
            <a:pPr marL="0" lvl="0" indent="0" algn="l" rtl="0">
              <a:spcBef>
                <a:spcPts val="0"/>
              </a:spcBef>
              <a:spcAft>
                <a:spcPts val="0"/>
              </a:spcAft>
              <a:buClr>
                <a:srgbClr val="000000"/>
              </a:buClr>
              <a:buSzPts val="1100"/>
              <a:buFont typeface="Arial"/>
              <a:buNone/>
            </a:pPr>
            <a:r>
              <a:rPr lang="es" sz="1300">
                <a:solidFill>
                  <a:srgbClr val="50FA7B"/>
                </a:solidFill>
                <a:latin typeface="Courier New"/>
                <a:ea typeface="Courier New"/>
                <a:cs typeface="Courier New"/>
                <a:sym typeface="Courier New"/>
              </a:rPr>
              <a:t>eliminar(</a:t>
            </a:r>
            <a:r>
              <a:rPr lang="es" sz="1300">
                <a:solidFill>
                  <a:srgbClr val="E9F284"/>
                </a:solidFill>
                <a:latin typeface="Courier New"/>
                <a:ea typeface="Courier New"/>
                <a:cs typeface="Courier New"/>
                <a:sym typeface="Courier New"/>
              </a:rPr>
              <a:t>'</a:t>
            </a:r>
            <a:r>
              <a:rPr lang="es" sz="1300">
                <a:solidFill>
                  <a:srgbClr val="F1FA8C"/>
                </a:solidFill>
                <a:latin typeface="Courier New"/>
                <a:ea typeface="Courier New"/>
                <a:cs typeface="Courier New"/>
                <a:sym typeface="Courier New"/>
              </a:rPr>
              <a:t>Pedro</a:t>
            </a:r>
            <a:r>
              <a:rPr lang="es" sz="1300">
                <a:solidFill>
                  <a:srgbClr val="E9F284"/>
                </a:solidFill>
                <a:latin typeface="Courier New"/>
                <a:ea typeface="Courier New"/>
                <a:cs typeface="Courier New"/>
                <a:sym typeface="Courier New"/>
              </a:rPr>
              <a:t>'</a:t>
            </a:r>
            <a:r>
              <a:rPr lang="es" sz="1300">
                <a:solidFill>
                  <a:srgbClr val="50FA7B"/>
                </a:solidFill>
                <a:latin typeface="Courier New"/>
                <a:ea typeface="Courier New"/>
                <a:cs typeface="Courier New"/>
                <a:sym typeface="Courier New"/>
              </a:rPr>
              <a:t>)</a:t>
            </a:r>
            <a:endParaRPr>
              <a:solidFill>
                <a:srgbClr val="4DD0E1"/>
              </a:solidFill>
              <a:latin typeface="Courier New"/>
              <a:ea typeface="Courier New"/>
              <a:cs typeface="Courier New"/>
              <a:sym typeface="Courier New"/>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46"/>
          <p:cNvSpPr txBox="1"/>
          <p:nvPr/>
        </p:nvSpPr>
        <p:spPr>
          <a:xfrm>
            <a:off x="1378438" y="2202300"/>
            <a:ext cx="6221400" cy="7389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s" sz="4000" b="1">
                <a:solidFill>
                  <a:srgbClr val="EAFF6A"/>
                </a:solidFill>
                <a:latin typeface="DM Sans"/>
                <a:ea typeface="DM Sans"/>
                <a:cs typeface="DM Sans"/>
                <a:sym typeface="DM Sans"/>
              </a:rPr>
              <a:t>Arrays de objetos</a:t>
            </a:r>
            <a:endParaRPr sz="4000" b="1">
              <a:solidFill>
                <a:srgbClr val="EAFF6A"/>
              </a:solidFill>
              <a:latin typeface="DM Sans"/>
              <a:ea typeface="DM Sans"/>
              <a:cs typeface="DM Sans"/>
              <a:sym typeface="DM Sans"/>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sp>
        <p:nvSpPr>
          <p:cNvPr id="364" name="Google Shape;364;p47"/>
          <p:cNvSpPr txBox="1"/>
          <p:nvPr/>
        </p:nvSpPr>
        <p:spPr>
          <a:xfrm>
            <a:off x="475500" y="468275"/>
            <a:ext cx="8193000" cy="7389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4000" b="1">
                <a:solidFill>
                  <a:schemeClr val="dk1"/>
                </a:solidFill>
                <a:latin typeface="DM Sans"/>
                <a:ea typeface="DM Sans"/>
                <a:cs typeface="DM Sans"/>
                <a:sym typeface="DM Sans"/>
              </a:rPr>
              <a:t>Array de objetos</a:t>
            </a:r>
            <a:endParaRPr sz="4000" b="1">
              <a:solidFill>
                <a:schemeClr val="dk1"/>
              </a:solidFill>
              <a:latin typeface="DM Sans"/>
              <a:ea typeface="DM Sans"/>
              <a:cs typeface="DM Sans"/>
              <a:sym typeface="DM Sans"/>
            </a:endParaRPr>
          </a:p>
        </p:txBody>
      </p:sp>
      <p:sp>
        <p:nvSpPr>
          <p:cNvPr id="365" name="Google Shape;365;p47"/>
          <p:cNvSpPr txBox="1"/>
          <p:nvPr/>
        </p:nvSpPr>
        <p:spPr>
          <a:xfrm>
            <a:off x="475500" y="1328700"/>
            <a:ext cx="8193000" cy="1015800"/>
          </a:xfrm>
          <a:prstGeom prst="rect">
            <a:avLst/>
          </a:prstGeom>
          <a:noFill/>
          <a:ln>
            <a:noFill/>
          </a:ln>
        </p:spPr>
        <p:txBody>
          <a:bodyPr spcFirstLastPara="1" wrap="square" lIns="91425" tIns="91425" rIns="91425" bIns="91425" anchor="t" anchorCtr="0">
            <a:spAutoFit/>
          </a:bodyPr>
          <a:lstStyle/>
          <a:p>
            <a:pPr marL="0" marR="2254701" lvl="0" indent="0" algn="l" rtl="0">
              <a:spcBef>
                <a:spcPts val="0"/>
              </a:spcBef>
              <a:spcAft>
                <a:spcPts val="0"/>
              </a:spcAft>
              <a:buNone/>
            </a:pPr>
            <a:r>
              <a:rPr lang="es" sz="1350">
                <a:latin typeface="DM Sans"/>
                <a:ea typeface="DM Sans"/>
                <a:cs typeface="DM Sans"/>
                <a:sym typeface="DM Sans"/>
              </a:rPr>
              <a:t>Los array pueden usarse para almacenar </a:t>
            </a:r>
            <a:r>
              <a:rPr lang="es" sz="1350" b="1">
                <a:latin typeface="DM Sans"/>
                <a:ea typeface="DM Sans"/>
                <a:cs typeface="DM Sans"/>
                <a:sym typeface="DM Sans"/>
              </a:rPr>
              <a:t>objetos personalizados</a:t>
            </a:r>
            <a:r>
              <a:rPr lang="es" sz="1350">
                <a:latin typeface="DM Sans"/>
                <a:ea typeface="DM Sans"/>
                <a:cs typeface="DM Sans"/>
                <a:sym typeface="DM Sans"/>
              </a:rPr>
              <a:t>. Podemos asignar objetos literales o previamente instanciados en la declaración del array o agregar nuevos objetos usando el </a:t>
            </a:r>
            <a:r>
              <a:rPr lang="es" sz="1350" b="1">
                <a:highlight>
                  <a:schemeClr val="accent6"/>
                </a:highlight>
                <a:latin typeface="DM Sans"/>
                <a:ea typeface="DM Sans"/>
                <a:cs typeface="DM Sans"/>
                <a:sym typeface="DM Sans"/>
              </a:rPr>
              <a:t>método push</a:t>
            </a:r>
            <a:r>
              <a:rPr lang="es" sz="1350">
                <a:highlight>
                  <a:schemeClr val="accent6"/>
                </a:highlight>
                <a:latin typeface="DM Sans"/>
                <a:ea typeface="DM Sans"/>
                <a:cs typeface="DM Sans"/>
                <a:sym typeface="DM Sans"/>
              </a:rPr>
              <a:t> y el </a:t>
            </a:r>
            <a:r>
              <a:rPr lang="es" sz="1350" b="1">
                <a:highlight>
                  <a:schemeClr val="accent6"/>
                </a:highlight>
                <a:latin typeface="DM Sans"/>
                <a:ea typeface="DM Sans"/>
                <a:cs typeface="DM Sans"/>
                <a:sym typeface="DM Sans"/>
              </a:rPr>
              <a:t>constructor</a:t>
            </a:r>
            <a:r>
              <a:rPr lang="es" sz="1350">
                <a:latin typeface="DM Sans"/>
                <a:ea typeface="DM Sans"/>
                <a:cs typeface="DM Sans"/>
                <a:sym typeface="DM Sans"/>
              </a:rPr>
              <a:t>.</a:t>
            </a:r>
            <a:endParaRPr sz="1350">
              <a:highlight>
                <a:schemeClr val="accent4"/>
              </a:highlight>
              <a:latin typeface="DM Sans"/>
              <a:ea typeface="DM Sans"/>
              <a:cs typeface="DM Sans"/>
              <a:sym typeface="DM Sans"/>
            </a:endParaRPr>
          </a:p>
        </p:txBody>
      </p:sp>
      <p:sp>
        <p:nvSpPr>
          <p:cNvPr id="366" name="Google Shape;366;p47"/>
          <p:cNvSpPr txBox="1"/>
          <p:nvPr/>
        </p:nvSpPr>
        <p:spPr>
          <a:xfrm>
            <a:off x="475500" y="2466050"/>
            <a:ext cx="8193000" cy="1452600"/>
          </a:xfrm>
          <a:prstGeom prst="rect">
            <a:avLst/>
          </a:prstGeom>
          <a:solidFill>
            <a:srgbClr val="000000"/>
          </a:solidFill>
          <a:ln>
            <a:noFill/>
          </a:ln>
        </p:spPr>
        <p:txBody>
          <a:bodyPr spcFirstLastPara="1" wrap="square" lIns="180000" tIns="180000" rIns="180000" bIns="180000" anchor="t" anchorCtr="0">
            <a:noAutofit/>
          </a:bodyPr>
          <a:lstStyle/>
          <a:p>
            <a:pPr marL="0" lvl="0" indent="0" algn="l" rtl="0">
              <a:lnSpc>
                <a:spcPct val="135714"/>
              </a:lnSpc>
              <a:spcBef>
                <a:spcPts val="0"/>
              </a:spcBef>
              <a:spcAft>
                <a:spcPts val="0"/>
              </a:spcAft>
              <a:buClr>
                <a:srgbClr val="000000"/>
              </a:buClr>
              <a:buSzPts val="1100"/>
              <a:buFont typeface="Arial"/>
              <a:buNone/>
            </a:pPr>
            <a:r>
              <a:rPr lang="es" sz="1600">
                <a:solidFill>
                  <a:srgbClr val="FF79C6"/>
                </a:solidFill>
                <a:latin typeface="Courier New"/>
                <a:ea typeface="Courier New"/>
                <a:cs typeface="Courier New"/>
                <a:sym typeface="Courier New"/>
              </a:rPr>
              <a:t>const</a:t>
            </a:r>
            <a:r>
              <a:rPr lang="es" sz="1600">
                <a:solidFill>
                  <a:srgbClr val="F8F8F2"/>
                </a:solidFill>
                <a:latin typeface="Courier New"/>
                <a:ea typeface="Courier New"/>
                <a:cs typeface="Courier New"/>
                <a:sym typeface="Courier New"/>
              </a:rPr>
              <a:t> </a:t>
            </a:r>
            <a:r>
              <a:rPr lang="es" sz="1600">
                <a:solidFill>
                  <a:srgbClr val="BD93F9"/>
                </a:solidFill>
                <a:latin typeface="Courier New"/>
                <a:ea typeface="Courier New"/>
                <a:cs typeface="Courier New"/>
                <a:sym typeface="Courier New"/>
              </a:rPr>
              <a:t>objeto1</a:t>
            </a:r>
            <a:r>
              <a:rPr lang="es" sz="1600">
                <a:solidFill>
                  <a:srgbClr val="F8F8F2"/>
                </a:solidFill>
                <a:latin typeface="Courier New"/>
                <a:ea typeface="Courier New"/>
                <a:cs typeface="Courier New"/>
                <a:sym typeface="Courier New"/>
              </a:rPr>
              <a:t> </a:t>
            </a:r>
            <a:r>
              <a:rPr lang="es" sz="1600">
                <a:solidFill>
                  <a:srgbClr val="FF79C6"/>
                </a:solidFill>
                <a:latin typeface="Courier New"/>
                <a:ea typeface="Courier New"/>
                <a:cs typeface="Courier New"/>
                <a:sym typeface="Courier New"/>
              </a:rPr>
              <a:t>=</a:t>
            </a:r>
            <a:r>
              <a:rPr lang="es" sz="1600">
                <a:solidFill>
                  <a:srgbClr val="F8F8F2"/>
                </a:solidFill>
                <a:latin typeface="Courier New"/>
                <a:ea typeface="Courier New"/>
                <a:cs typeface="Courier New"/>
                <a:sym typeface="Courier New"/>
              </a:rPr>
              <a:t> { id</a:t>
            </a:r>
            <a:r>
              <a:rPr lang="es" sz="1600">
                <a:solidFill>
                  <a:srgbClr val="FF79C6"/>
                </a:solidFill>
                <a:latin typeface="Courier New"/>
                <a:ea typeface="Courier New"/>
                <a:cs typeface="Courier New"/>
                <a:sym typeface="Courier New"/>
              </a:rPr>
              <a:t>:</a:t>
            </a:r>
            <a:r>
              <a:rPr lang="es" sz="1600">
                <a:solidFill>
                  <a:srgbClr val="F8F8F2"/>
                </a:solidFill>
                <a:latin typeface="Courier New"/>
                <a:ea typeface="Courier New"/>
                <a:cs typeface="Courier New"/>
                <a:sym typeface="Courier New"/>
              </a:rPr>
              <a:t> </a:t>
            </a:r>
            <a:r>
              <a:rPr lang="es" sz="1600">
                <a:solidFill>
                  <a:srgbClr val="BD93F9"/>
                </a:solidFill>
                <a:latin typeface="Courier New"/>
                <a:ea typeface="Courier New"/>
                <a:cs typeface="Courier New"/>
                <a:sym typeface="Courier New"/>
              </a:rPr>
              <a:t>1</a:t>
            </a:r>
            <a:r>
              <a:rPr lang="es" sz="1600">
                <a:solidFill>
                  <a:srgbClr val="F8F8F2"/>
                </a:solidFill>
                <a:latin typeface="Courier New"/>
                <a:ea typeface="Courier New"/>
                <a:cs typeface="Courier New"/>
                <a:sym typeface="Courier New"/>
              </a:rPr>
              <a:t>, producto</a:t>
            </a:r>
            <a:r>
              <a:rPr lang="es" sz="1600">
                <a:solidFill>
                  <a:srgbClr val="FF79C6"/>
                </a:solidFill>
                <a:latin typeface="Courier New"/>
                <a:ea typeface="Courier New"/>
                <a:cs typeface="Courier New"/>
                <a:sym typeface="Courier New"/>
              </a:rPr>
              <a:t>:</a:t>
            </a:r>
            <a:r>
              <a:rPr lang="es" sz="1600">
                <a:solidFill>
                  <a:srgbClr val="F8F8F2"/>
                </a:solidFill>
                <a:latin typeface="Courier New"/>
                <a:ea typeface="Courier New"/>
                <a:cs typeface="Courier New"/>
                <a:sym typeface="Courier New"/>
              </a:rPr>
              <a:t> </a:t>
            </a:r>
            <a:r>
              <a:rPr lang="es" sz="1600">
                <a:solidFill>
                  <a:srgbClr val="E9F284"/>
                </a:solidFill>
                <a:latin typeface="Courier New"/>
                <a:ea typeface="Courier New"/>
                <a:cs typeface="Courier New"/>
                <a:sym typeface="Courier New"/>
              </a:rPr>
              <a:t>"</a:t>
            </a:r>
            <a:r>
              <a:rPr lang="es" sz="1600">
                <a:solidFill>
                  <a:srgbClr val="F1FA8C"/>
                </a:solidFill>
                <a:latin typeface="Courier New"/>
                <a:ea typeface="Courier New"/>
                <a:cs typeface="Courier New"/>
                <a:sym typeface="Courier New"/>
              </a:rPr>
              <a:t>Arroz</a:t>
            </a:r>
            <a:r>
              <a:rPr lang="es" sz="1600">
                <a:solidFill>
                  <a:srgbClr val="E9F284"/>
                </a:solidFill>
                <a:latin typeface="Courier New"/>
                <a:ea typeface="Courier New"/>
                <a:cs typeface="Courier New"/>
                <a:sym typeface="Courier New"/>
              </a:rPr>
              <a:t>"</a:t>
            </a:r>
            <a:r>
              <a:rPr lang="es" sz="1600">
                <a:solidFill>
                  <a:srgbClr val="F8F8F2"/>
                </a:solidFill>
                <a:latin typeface="Courier New"/>
                <a:ea typeface="Courier New"/>
                <a:cs typeface="Courier New"/>
                <a:sym typeface="Courier New"/>
              </a:rPr>
              <a:t> };</a:t>
            </a:r>
            <a:endParaRPr sz="1600">
              <a:solidFill>
                <a:srgbClr val="F8F8F2"/>
              </a:solidFill>
              <a:latin typeface="Courier New"/>
              <a:ea typeface="Courier New"/>
              <a:cs typeface="Courier New"/>
              <a:sym typeface="Courier New"/>
            </a:endParaRPr>
          </a:p>
          <a:p>
            <a:pPr marL="0" lvl="0" indent="0" algn="l" rtl="0">
              <a:lnSpc>
                <a:spcPct val="135714"/>
              </a:lnSpc>
              <a:spcBef>
                <a:spcPts val="0"/>
              </a:spcBef>
              <a:spcAft>
                <a:spcPts val="0"/>
              </a:spcAft>
              <a:buClr>
                <a:srgbClr val="000000"/>
              </a:buClr>
              <a:buSzPts val="1100"/>
              <a:buFont typeface="Arial"/>
              <a:buNone/>
            </a:pPr>
            <a:r>
              <a:rPr lang="es" sz="1600">
                <a:solidFill>
                  <a:srgbClr val="FF79C6"/>
                </a:solidFill>
                <a:latin typeface="Courier New"/>
                <a:ea typeface="Courier New"/>
                <a:cs typeface="Courier New"/>
                <a:sym typeface="Courier New"/>
              </a:rPr>
              <a:t>const</a:t>
            </a:r>
            <a:r>
              <a:rPr lang="es" sz="1600">
                <a:solidFill>
                  <a:srgbClr val="F8F8F2"/>
                </a:solidFill>
                <a:latin typeface="Courier New"/>
                <a:ea typeface="Courier New"/>
                <a:cs typeface="Courier New"/>
                <a:sym typeface="Courier New"/>
              </a:rPr>
              <a:t> </a:t>
            </a:r>
            <a:r>
              <a:rPr lang="es" sz="1600">
                <a:solidFill>
                  <a:srgbClr val="BD93F9"/>
                </a:solidFill>
                <a:latin typeface="Courier New"/>
                <a:ea typeface="Courier New"/>
                <a:cs typeface="Courier New"/>
                <a:sym typeface="Courier New"/>
              </a:rPr>
              <a:t>array</a:t>
            </a:r>
            <a:r>
              <a:rPr lang="es" sz="1600">
                <a:solidFill>
                  <a:srgbClr val="F8F8F2"/>
                </a:solidFill>
                <a:latin typeface="Courier New"/>
                <a:ea typeface="Courier New"/>
                <a:cs typeface="Courier New"/>
                <a:sym typeface="Courier New"/>
              </a:rPr>
              <a:t>   </a:t>
            </a:r>
            <a:r>
              <a:rPr lang="es" sz="1600">
                <a:solidFill>
                  <a:srgbClr val="FF79C6"/>
                </a:solidFill>
                <a:latin typeface="Courier New"/>
                <a:ea typeface="Courier New"/>
                <a:cs typeface="Courier New"/>
                <a:sym typeface="Courier New"/>
              </a:rPr>
              <a:t>=</a:t>
            </a:r>
            <a:r>
              <a:rPr lang="es" sz="1600">
                <a:solidFill>
                  <a:srgbClr val="F8F8F2"/>
                </a:solidFill>
                <a:latin typeface="Courier New"/>
                <a:ea typeface="Courier New"/>
                <a:cs typeface="Courier New"/>
                <a:sym typeface="Courier New"/>
              </a:rPr>
              <a:t> [</a:t>
            </a:r>
            <a:r>
              <a:rPr lang="es" sz="1600">
                <a:solidFill>
                  <a:srgbClr val="BD93F9"/>
                </a:solidFill>
                <a:latin typeface="Courier New"/>
                <a:ea typeface="Courier New"/>
                <a:cs typeface="Courier New"/>
                <a:sym typeface="Courier New"/>
              </a:rPr>
              <a:t>objeto1</a:t>
            </a:r>
            <a:r>
              <a:rPr lang="es" sz="1600">
                <a:solidFill>
                  <a:srgbClr val="F8F8F2"/>
                </a:solidFill>
                <a:latin typeface="Courier New"/>
                <a:ea typeface="Courier New"/>
                <a:cs typeface="Courier New"/>
                <a:sym typeface="Courier New"/>
              </a:rPr>
              <a:t>, { id</a:t>
            </a:r>
            <a:r>
              <a:rPr lang="es" sz="1600">
                <a:solidFill>
                  <a:srgbClr val="FF79C6"/>
                </a:solidFill>
                <a:latin typeface="Courier New"/>
                <a:ea typeface="Courier New"/>
                <a:cs typeface="Courier New"/>
                <a:sym typeface="Courier New"/>
              </a:rPr>
              <a:t>:</a:t>
            </a:r>
            <a:r>
              <a:rPr lang="es" sz="1600">
                <a:solidFill>
                  <a:srgbClr val="F8F8F2"/>
                </a:solidFill>
                <a:latin typeface="Courier New"/>
                <a:ea typeface="Courier New"/>
                <a:cs typeface="Courier New"/>
                <a:sym typeface="Courier New"/>
              </a:rPr>
              <a:t> </a:t>
            </a:r>
            <a:r>
              <a:rPr lang="es" sz="1600">
                <a:solidFill>
                  <a:srgbClr val="BD93F9"/>
                </a:solidFill>
                <a:latin typeface="Courier New"/>
                <a:ea typeface="Courier New"/>
                <a:cs typeface="Courier New"/>
                <a:sym typeface="Courier New"/>
              </a:rPr>
              <a:t>2</a:t>
            </a:r>
            <a:r>
              <a:rPr lang="es" sz="1600">
                <a:solidFill>
                  <a:srgbClr val="F8F8F2"/>
                </a:solidFill>
                <a:latin typeface="Courier New"/>
                <a:ea typeface="Courier New"/>
                <a:cs typeface="Courier New"/>
                <a:sym typeface="Courier New"/>
              </a:rPr>
              <a:t>, producto</a:t>
            </a:r>
            <a:r>
              <a:rPr lang="es" sz="1600">
                <a:solidFill>
                  <a:srgbClr val="FF79C6"/>
                </a:solidFill>
                <a:latin typeface="Courier New"/>
                <a:ea typeface="Courier New"/>
                <a:cs typeface="Courier New"/>
                <a:sym typeface="Courier New"/>
              </a:rPr>
              <a:t>:</a:t>
            </a:r>
            <a:r>
              <a:rPr lang="es" sz="1600">
                <a:solidFill>
                  <a:srgbClr val="F8F8F2"/>
                </a:solidFill>
                <a:latin typeface="Courier New"/>
                <a:ea typeface="Courier New"/>
                <a:cs typeface="Courier New"/>
                <a:sym typeface="Courier New"/>
              </a:rPr>
              <a:t> </a:t>
            </a:r>
            <a:r>
              <a:rPr lang="es" sz="1600">
                <a:solidFill>
                  <a:srgbClr val="E9F284"/>
                </a:solidFill>
                <a:latin typeface="Courier New"/>
                <a:ea typeface="Courier New"/>
                <a:cs typeface="Courier New"/>
                <a:sym typeface="Courier New"/>
              </a:rPr>
              <a:t>"</a:t>
            </a:r>
            <a:r>
              <a:rPr lang="es" sz="1600">
                <a:solidFill>
                  <a:srgbClr val="F1FA8C"/>
                </a:solidFill>
                <a:latin typeface="Courier New"/>
                <a:ea typeface="Courier New"/>
                <a:cs typeface="Courier New"/>
                <a:sym typeface="Courier New"/>
              </a:rPr>
              <a:t>Fideo</a:t>
            </a:r>
            <a:r>
              <a:rPr lang="es" sz="1600">
                <a:solidFill>
                  <a:srgbClr val="E9F284"/>
                </a:solidFill>
                <a:latin typeface="Courier New"/>
                <a:ea typeface="Courier New"/>
                <a:cs typeface="Courier New"/>
                <a:sym typeface="Courier New"/>
              </a:rPr>
              <a:t>"</a:t>
            </a:r>
            <a:r>
              <a:rPr lang="es" sz="1600">
                <a:solidFill>
                  <a:srgbClr val="F8F8F2"/>
                </a:solidFill>
                <a:latin typeface="Courier New"/>
                <a:ea typeface="Courier New"/>
                <a:cs typeface="Courier New"/>
                <a:sym typeface="Courier New"/>
              </a:rPr>
              <a:t> }];</a:t>
            </a:r>
            <a:endParaRPr sz="1600">
              <a:solidFill>
                <a:srgbClr val="F8F8F2"/>
              </a:solidFill>
              <a:latin typeface="Courier New"/>
              <a:ea typeface="Courier New"/>
              <a:cs typeface="Courier New"/>
              <a:sym typeface="Courier New"/>
            </a:endParaRPr>
          </a:p>
          <a:p>
            <a:pPr marL="0" lvl="0" indent="0" algn="l" rtl="0">
              <a:lnSpc>
                <a:spcPct val="135714"/>
              </a:lnSpc>
              <a:spcBef>
                <a:spcPts val="0"/>
              </a:spcBef>
              <a:spcAft>
                <a:spcPts val="0"/>
              </a:spcAft>
              <a:buClr>
                <a:srgbClr val="000000"/>
              </a:buClr>
              <a:buSzPts val="1100"/>
              <a:buFont typeface="Arial"/>
              <a:buNone/>
            </a:pPr>
            <a:r>
              <a:rPr lang="es" sz="1600">
                <a:solidFill>
                  <a:srgbClr val="BD93F9"/>
                </a:solidFill>
                <a:latin typeface="Courier New"/>
                <a:ea typeface="Courier New"/>
                <a:cs typeface="Courier New"/>
                <a:sym typeface="Courier New"/>
              </a:rPr>
              <a:t>array</a:t>
            </a:r>
            <a:r>
              <a:rPr lang="es" sz="1600">
                <a:solidFill>
                  <a:srgbClr val="F8F8F2"/>
                </a:solidFill>
                <a:latin typeface="Courier New"/>
                <a:ea typeface="Courier New"/>
                <a:cs typeface="Courier New"/>
                <a:sym typeface="Courier New"/>
              </a:rPr>
              <a:t>.</a:t>
            </a:r>
            <a:r>
              <a:rPr lang="es" sz="1600">
                <a:solidFill>
                  <a:srgbClr val="50FA7B"/>
                </a:solidFill>
                <a:latin typeface="Courier New"/>
                <a:ea typeface="Courier New"/>
                <a:cs typeface="Courier New"/>
                <a:sym typeface="Courier New"/>
              </a:rPr>
              <a:t>push</a:t>
            </a:r>
            <a:r>
              <a:rPr lang="es" sz="1600">
                <a:solidFill>
                  <a:srgbClr val="F8F8F2"/>
                </a:solidFill>
                <a:latin typeface="Courier New"/>
                <a:ea typeface="Courier New"/>
                <a:cs typeface="Courier New"/>
                <a:sym typeface="Courier New"/>
              </a:rPr>
              <a:t>({ id</a:t>
            </a:r>
            <a:r>
              <a:rPr lang="es" sz="1600">
                <a:solidFill>
                  <a:srgbClr val="FF79C6"/>
                </a:solidFill>
                <a:latin typeface="Courier New"/>
                <a:ea typeface="Courier New"/>
                <a:cs typeface="Courier New"/>
                <a:sym typeface="Courier New"/>
              </a:rPr>
              <a:t>:</a:t>
            </a:r>
            <a:r>
              <a:rPr lang="es" sz="1600">
                <a:solidFill>
                  <a:srgbClr val="F8F8F2"/>
                </a:solidFill>
                <a:latin typeface="Courier New"/>
                <a:ea typeface="Courier New"/>
                <a:cs typeface="Courier New"/>
                <a:sym typeface="Courier New"/>
              </a:rPr>
              <a:t> </a:t>
            </a:r>
            <a:r>
              <a:rPr lang="es" sz="1600">
                <a:solidFill>
                  <a:srgbClr val="BD93F9"/>
                </a:solidFill>
                <a:latin typeface="Courier New"/>
                <a:ea typeface="Courier New"/>
                <a:cs typeface="Courier New"/>
                <a:sym typeface="Courier New"/>
              </a:rPr>
              <a:t>3</a:t>
            </a:r>
            <a:r>
              <a:rPr lang="es" sz="1600">
                <a:solidFill>
                  <a:srgbClr val="F8F8F2"/>
                </a:solidFill>
                <a:latin typeface="Courier New"/>
                <a:ea typeface="Courier New"/>
                <a:cs typeface="Courier New"/>
                <a:sym typeface="Courier New"/>
              </a:rPr>
              <a:t>, producto</a:t>
            </a:r>
            <a:r>
              <a:rPr lang="es" sz="1600">
                <a:solidFill>
                  <a:srgbClr val="FF79C6"/>
                </a:solidFill>
                <a:latin typeface="Courier New"/>
                <a:ea typeface="Courier New"/>
                <a:cs typeface="Courier New"/>
                <a:sym typeface="Courier New"/>
              </a:rPr>
              <a:t>:</a:t>
            </a:r>
            <a:r>
              <a:rPr lang="es" sz="1600">
                <a:solidFill>
                  <a:srgbClr val="F8F8F2"/>
                </a:solidFill>
                <a:latin typeface="Courier New"/>
                <a:ea typeface="Courier New"/>
                <a:cs typeface="Courier New"/>
                <a:sym typeface="Courier New"/>
              </a:rPr>
              <a:t> </a:t>
            </a:r>
            <a:r>
              <a:rPr lang="es" sz="1600">
                <a:solidFill>
                  <a:srgbClr val="E9F284"/>
                </a:solidFill>
                <a:latin typeface="Courier New"/>
                <a:ea typeface="Courier New"/>
                <a:cs typeface="Courier New"/>
                <a:sym typeface="Courier New"/>
              </a:rPr>
              <a:t>"</a:t>
            </a:r>
            <a:r>
              <a:rPr lang="es" sz="1600">
                <a:solidFill>
                  <a:srgbClr val="F1FA8C"/>
                </a:solidFill>
                <a:latin typeface="Courier New"/>
                <a:ea typeface="Courier New"/>
                <a:cs typeface="Courier New"/>
                <a:sym typeface="Courier New"/>
              </a:rPr>
              <a:t>Pan</a:t>
            </a:r>
            <a:r>
              <a:rPr lang="es" sz="1600">
                <a:solidFill>
                  <a:srgbClr val="E9F284"/>
                </a:solidFill>
                <a:latin typeface="Courier New"/>
                <a:ea typeface="Courier New"/>
                <a:cs typeface="Courier New"/>
                <a:sym typeface="Courier New"/>
              </a:rPr>
              <a:t>"</a:t>
            </a:r>
            <a:r>
              <a:rPr lang="es" sz="1600">
                <a:solidFill>
                  <a:srgbClr val="F8F8F2"/>
                </a:solidFill>
                <a:latin typeface="Courier New"/>
                <a:ea typeface="Courier New"/>
                <a:cs typeface="Courier New"/>
                <a:sym typeface="Courier New"/>
              </a:rPr>
              <a:t> });</a:t>
            </a:r>
            <a:endParaRPr sz="1600">
              <a:solidFill>
                <a:srgbClr val="F8F8F2"/>
              </a:solidFill>
              <a:latin typeface="Courier New"/>
              <a:ea typeface="Courier New"/>
              <a:cs typeface="Courier New"/>
              <a:sym typeface="Courier New"/>
            </a:endParaRPr>
          </a:p>
          <a:p>
            <a:pPr marL="0" lvl="0" indent="0" algn="l" rtl="0">
              <a:lnSpc>
                <a:spcPct val="135714"/>
              </a:lnSpc>
              <a:spcBef>
                <a:spcPts val="0"/>
              </a:spcBef>
              <a:spcAft>
                <a:spcPts val="0"/>
              </a:spcAft>
              <a:buClr>
                <a:srgbClr val="000000"/>
              </a:buClr>
              <a:buSzPts val="1100"/>
              <a:buFont typeface="Arial"/>
              <a:buNone/>
            </a:pPr>
            <a:endParaRPr sz="1050">
              <a:solidFill>
                <a:srgbClr val="F8F8F2"/>
              </a:solidFill>
              <a:highlight>
                <a:srgbClr val="282A36"/>
              </a:highlight>
              <a:latin typeface="Courier New"/>
              <a:ea typeface="Courier New"/>
              <a:cs typeface="Courier New"/>
              <a:sym typeface="Courier New"/>
            </a:endParaRPr>
          </a:p>
          <a:p>
            <a:pPr marL="0" lvl="0" indent="0" algn="l" rtl="0">
              <a:lnSpc>
                <a:spcPct val="135714"/>
              </a:lnSpc>
              <a:spcBef>
                <a:spcPts val="0"/>
              </a:spcBef>
              <a:spcAft>
                <a:spcPts val="0"/>
              </a:spcAft>
              <a:buClr>
                <a:srgbClr val="000000"/>
              </a:buClr>
              <a:buSzPts val="1100"/>
              <a:buFont typeface="Arial"/>
              <a:buNone/>
            </a:pPr>
            <a:endParaRPr sz="1050">
              <a:solidFill>
                <a:srgbClr val="FF79C6"/>
              </a:solidFill>
              <a:highlight>
                <a:srgbClr val="282A36"/>
              </a:highlight>
              <a:latin typeface="Courier New"/>
              <a:ea typeface="Courier New"/>
              <a:cs typeface="Courier New"/>
              <a:sym typeface="Courier New"/>
            </a:endParaRPr>
          </a:p>
          <a:p>
            <a:pPr marL="0" lvl="0" indent="0" algn="l" rtl="0">
              <a:lnSpc>
                <a:spcPct val="150000"/>
              </a:lnSpc>
              <a:spcBef>
                <a:spcPts val="0"/>
              </a:spcBef>
              <a:spcAft>
                <a:spcPts val="0"/>
              </a:spcAft>
              <a:buClr>
                <a:srgbClr val="000000"/>
              </a:buClr>
              <a:buSzPts val="1100"/>
              <a:buFont typeface="Arial"/>
              <a:buNone/>
            </a:pPr>
            <a:endParaRPr sz="1200">
              <a:solidFill>
                <a:srgbClr val="FFFFFF"/>
              </a:solidFill>
              <a:latin typeface="Courier New"/>
              <a:ea typeface="Courier New"/>
              <a:cs typeface="Courier New"/>
              <a:sym typeface="Courier New"/>
            </a:endParaRPr>
          </a:p>
          <a:p>
            <a:pPr marL="0" lvl="0" indent="0" algn="l" rtl="0">
              <a:lnSpc>
                <a:spcPct val="150000"/>
              </a:lnSpc>
              <a:spcBef>
                <a:spcPts val="0"/>
              </a:spcBef>
              <a:spcAft>
                <a:spcPts val="0"/>
              </a:spcAft>
              <a:buNone/>
            </a:pPr>
            <a:endParaRPr sz="1200">
              <a:solidFill>
                <a:srgbClr val="9CCC65"/>
              </a:solidFill>
              <a:latin typeface="Courier New"/>
              <a:ea typeface="Courier New"/>
              <a:cs typeface="Courier New"/>
              <a:sym typeface="Courier New"/>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Google Shape;371;p48"/>
          <p:cNvSpPr txBox="1"/>
          <p:nvPr/>
        </p:nvSpPr>
        <p:spPr>
          <a:xfrm>
            <a:off x="4428000" y="1528050"/>
            <a:ext cx="4240500" cy="6558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3400" b="1">
                <a:solidFill>
                  <a:schemeClr val="dk1"/>
                </a:solidFill>
                <a:latin typeface="DM Sans"/>
                <a:ea typeface="DM Sans"/>
                <a:cs typeface="DM Sans"/>
                <a:sym typeface="DM Sans"/>
              </a:rPr>
              <a:t>¡Arrays + Objetos!</a:t>
            </a:r>
            <a:endParaRPr sz="3400" b="1">
              <a:solidFill>
                <a:schemeClr val="dk1"/>
              </a:solidFill>
              <a:latin typeface="DM Sans"/>
              <a:ea typeface="DM Sans"/>
              <a:cs typeface="DM Sans"/>
              <a:sym typeface="DM Sans"/>
            </a:endParaRPr>
          </a:p>
        </p:txBody>
      </p:sp>
      <p:sp>
        <p:nvSpPr>
          <p:cNvPr id="372" name="Google Shape;372;p48"/>
          <p:cNvSpPr txBox="1"/>
          <p:nvPr/>
        </p:nvSpPr>
        <p:spPr>
          <a:xfrm>
            <a:off x="4528650" y="2183850"/>
            <a:ext cx="4039200" cy="1431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50">
                <a:latin typeface="DM Sans"/>
                <a:ea typeface="DM Sans"/>
                <a:cs typeface="DM Sans"/>
                <a:sym typeface="DM Sans"/>
              </a:rPr>
              <a:t>La combinación de arrays con objetos genera </a:t>
            </a:r>
            <a:r>
              <a:rPr lang="es" sz="1350">
                <a:highlight>
                  <a:schemeClr val="accent6"/>
                </a:highlight>
                <a:latin typeface="DM Sans"/>
                <a:ea typeface="DM Sans"/>
                <a:cs typeface="DM Sans"/>
                <a:sym typeface="DM Sans"/>
              </a:rPr>
              <a:t>estructuras complejas de datos</a:t>
            </a:r>
            <a:r>
              <a:rPr lang="es" sz="1350">
                <a:latin typeface="DM Sans"/>
                <a:ea typeface="DM Sans"/>
                <a:cs typeface="DM Sans"/>
                <a:sym typeface="DM Sans"/>
              </a:rPr>
              <a:t>. </a:t>
            </a:r>
            <a:endParaRPr sz="1350">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endParaRPr sz="1350">
              <a:latin typeface="DM Sans"/>
              <a:ea typeface="DM Sans"/>
              <a:cs typeface="DM Sans"/>
              <a:sym typeface="DM Sans"/>
            </a:endParaRPr>
          </a:p>
          <a:p>
            <a:pPr marL="0" lvl="0" indent="0" algn="l" rtl="0">
              <a:spcBef>
                <a:spcPts val="0"/>
              </a:spcBef>
              <a:spcAft>
                <a:spcPts val="0"/>
              </a:spcAft>
              <a:buNone/>
            </a:pPr>
            <a:r>
              <a:rPr lang="es" sz="1350">
                <a:latin typeface="DM Sans"/>
                <a:ea typeface="DM Sans"/>
                <a:cs typeface="DM Sans"/>
                <a:sym typeface="DM Sans"/>
              </a:rPr>
              <a:t>¡Los métodos de arrays y las herramientas para recorrerlos nos permiten acceder y manipular todos estos datos de forma </a:t>
            </a:r>
            <a:r>
              <a:rPr lang="es" sz="1350" b="1">
                <a:latin typeface="DM Sans"/>
                <a:ea typeface="DM Sans"/>
                <a:cs typeface="DM Sans"/>
                <a:sym typeface="DM Sans"/>
              </a:rPr>
              <a:t>precisa </a:t>
            </a:r>
            <a:r>
              <a:rPr lang="es" sz="1350">
                <a:latin typeface="DM Sans"/>
                <a:ea typeface="DM Sans"/>
                <a:cs typeface="DM Sans"/>
                <a:sym typeface="DM Sans"/>
              </a:rPr>
              <a:t>y </a:t>
            </a:r>
            <a:r>
              <a:rPr lang="es" sz="1350" b="1">
                <a:latin typeface="DM Sans"/>
                <a:ea typeface="DM Sans"/>
                <a:cs typeface="DM Sans"/>
                <a:sym typeface="DM Sans"/>
              </a:rPr>
              <a:t>prolija</a:t>
            </a:r>
            <a:r>
              <a:rPr lang="es" sz="1350">
                <a:latin typeface="DM Sans"/>
                <a:ea typeface="DM Sans"/>
                <a:cs typeface="DM Sans"/>
                <a:sym typeface="DM Sans"/>
              </a:rPr>
              <a:t>!</a:t>
            </a:r>
            <a:endParaRPr sz="1350">
              <a:highlight>
                <a:schemeClr val="accent6"/>
              </a:highlight>
              <a:latin typeface="DM Sans"/>
              <a:ea typeface="DM Sans"/>
              <a:cs typeface="DM Sans"/>
              <a:sym typeface="DM Sans"/>
            </a:endParaRPr>
          </a:p>
        </p:txBody>
      </p:sp>
      <p:pic>
        <p:nvPicPr>
          <p:cNvPr id="373" name="Google Shape;373;p48"/>
          <p:cNvPicPr preferRelativeResize="0"/>
          <p:nvPr/>
        </p:nvPicPr>
        <p:blipFill>
          <a:blip r:embed="rId3">
            <a:alphaModFix/>
          </a:blip>
          <a:stretch>
            <a:fillRect/>
          </a:stretch>
        </p:blipFill>
        <p:spPr>
          <a:xfrm>
            <a:off x="0" y="0"/>
            <a:ext cx="3297374" cy="5143500"/>
          </a:xfrm>
          <a:prstGeom prst="rect">
            <a:avLst/>
          </a:prstGeom>
          <a:noFill/>
          <a:ln>
            <a:noFill/>
          </a:ln>
        </p:spPr>
      </p:pic>
      <p:sp>
        <p:nvSpPr>
          <p:cNvPr id="374" name="Google Shape;374;p48"/>
          <p:cNvSpPr txBox="1"/>
          <p:nvPr/>
        </p:nvSpPr>
        <p:spPr>
          <a:xfrm>
            <a:off x="806156" y="2264828"/>
            <a:ext cx="1685100" cy="600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 sz="1350">
                <a:solidFill>
                  <a:schemeClr val="dk1"/>
                </a:solidFill>
                <a:latin typeface="DM Sans"/>
                <a:ea typeface="DM Sans"/>
                <a:cs typeface="DM Sans"/>
                <a:sym typeface="DM Sans"/>
              </a:rPr>
              <a:t>REEMPLAZAR </a:t>
            </a:r>
            <a:endParaRPr sz="1350">
              <a:solidFill>
                <a:schemeClr val="dk1"/>
              </a:solidFill>
              <a:latin typeface="DM Sans"/>
              <a:ea typeface="DM Sans"/>
              <a:cs typeface="DM Sans"/>
              <a:sym typeface="DM Sans"/>
            </a:endParaRPr>
          </a:p>
          <a:p>
            <a:pPr marL="0" lvl="0" indent="0" algn="ctr" rtl="0">
              <a:spcBef>
                <a:spcPts val="0"/>
              </a:spcBef>
              <a:spcAft>
                <a:spcPts val="0"/>
              </a:spcAft>
              <a:buNone/>
            </a:pPr>
            <a:r>
              <a:rPr lang="es" sz="1350">
                <a:solidFill>
                  <a:schemeClr val="dk1"/>
                </a:solidFill>
                <a:latin typeface="DM Sans"/>
                <a:ea typeface="DM Sans"/>
                <a:cs typeface="DM Sans"/>
                <a:sym typeface="DM Sans"/>
              </a:rPr>
              <a:t>POR IMAGEN</a:t>
            </a:r>
            <a:endParaRPr sz="1350">
              <a:latin typeface="DM Sans"/>
              <a:ea typeface="DM Sans"/>
              <a:cs typeface="DM Sans"/>
              <a:sym typeface="DM Sans"/>
            </a:endParaRPr>
          </a:p>
        </p:txBody>
      </p:sp>
      <p:pic>
        <p:nvPicPr>
          <p:cNvPr id="375" name="Google Shape;375;p48"/>
          <p:cNvPicPr preferRelativeResize="0"/>
          <p:nvPr/>
        </p:nvPicPr>
        <p:blipFill rotWithShape="1">
          <a:blip r:embed="rId4">
            <a:alphaModFix/>
          </a:blip>
          <a:srcRect l="27631" r="28017"/>
          <a:stretch/>
        </p:blipFill>
        <p:spPr>
          <a:xfrm>
            <a:off x="-145900" y="0"/>
            <a:ext cx="4028681" cy="51435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0" name="Google Shape;380;p49"/>
          <p:cNvSpPr txBox="1"/>
          <p:nvPr/>
        </p:nvSpPr>
        <p:spPr>
          <a:xfrm>
            <a:off x="475500" y="468275"/>
            <a:ext cx="8193000" cy="7389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4000" b="1">
                <a:solidFill>
                  <a:schemeClr val="dk1"/>
                </a:solidFill>
                <a:latin typeface="DM Sans"/>
                <a:ea typeface="DM Sans"/>
                <a:cs typeface="DM Sans"/>
                <a:sym typeface="DM Sans"/>
              </a:rPr>
              <a:t>For.. Of</a:t>
            </a:r>
            <a:endParaRPr sz="4000" b="1">
              <a:solidFill>
                <a:schemeClr val="dk1"/>
              </a:solidFill>
              <a:latin typeface="DM Sans"/>
              <a:ea typeface="DM Sans"/>
              <a:cs typeface="DM Sans"/>
              <a:sym typeface="DM Sans"/>
            </a:endParaRPr>
          </a:p>
        </p:txBody>
      </p:sp>
      <p:sp>
        <p:nvSpPr>
          <p:cNvPr id="381" name="Google Shape;381;p49"/>
          <p:cNvSpPr txBox="1"/>
          <p:nvPr/>
        </p:nvSpPr>
        <p:spPr>
          <a:xfrm>
            <a:off x="475500" y="1207175"/>
            <a:ext cx="8193000" cy="600300"/>
          </a:xfrm>
          <a:prstGeom prst="rect">
            <a:avLst/>
          </a:prstGeom>
          <a:noFill/>
          <a:ln>
            <a:noFill/>
          </a:ln>
        </p:spPr>
        <p:txBody>
          <a:bodyPr spcFirstLastPara="1" wrap="square" lIns="91425" tIns="91425" rIns="91425" bIns="91425" anchor="t" anchorCtr="0">
            <a:spAutoFit/>
          </a:bodyPr>
          <a:lstStyle/>
          <a:p>
            <a:pPr marL="0" marR="2254701" lvl="0" indent="0" algn="l" rtl="0">
              <a:spcBef>
                <a:spcPts val="0"/>
              </a:spcBef>
              <a:spcAft>
                <a:spcPts val="0"/>
              </a:spcAft>
              <a:buNone/>
            </a:pPr>
            <a:r>
              <a:rPr lang="es" sz="1350" dirty="0">
                <a:latin typeface="DM Sans"/>
                <a:ea typeface="DM Sans"/>
                <a:cs typeface="DM Sans"/>
                <a:sym typeface="DM Sans"/>
              </a:rPr>
              <a:t>La sentencia </a:t>
            </a:r>
            <a:r>
              <a:rPr lang="es" sz="1350" b="1" dirty="0">
                <a:latin typeface="DM Sans"/>
                <a:ea typeface="DM Sans"/>
                <a:cs typeface="DM Sans"/>
                <a:sym typeface="DM Sans"/>
              </a:rPr>
              <a:t>for...of</a:t>
            </a:r>
            <a:r>
              <a:rPr lang="es" sz="1350" dirty="0">
                <a:latin typeface="DM Sans"/>
                <a:ea typeface="DM Sans"/>
                <a:cs typeface="DM Sans"/>
                <a:sym typeface="DM Sans"/>
              </a:rPr>
              <a:t> permite </a:t>
            </a:r>
            <a:r>
              <a:rPr lang="es" sz="1350" dirty="0">
                <a:highlight>
                  <a:schemeClr val="accent6"/>
                </a:highlight>
                <a:latin typeface="DM Sans"/>
                <a:ea typeface="DM Sans"/>
                <a:cs typeface="DM Sans"/>
                <a:sym typeface="DM Sans"/>
              </a:rPr>
              <a:t>recorrer </a:t>
            </a:r>
            <a:r>
              <a:rPr lang="es" sz="1350" dirty="0">
                <a:latin typeface="DM Sans"/>
                <a:ea typeface="DM Sans"/>
                <a:cs typeface="DM Sans"/>
                <a:sym typeface="DM Sans"/>
              </a:rPr>
              <a:t>un array ejecutando un bloque de código por cada elemento del objeto.</a:t>
            </a:r>
            <a:endParaRPr sz="1350" dirty="0">
              <a:highlight>
                <a:schemeClr val="accent4"/>
              </a:highlight>
              <a:latin typeface="DM Sans"/>
              <a:ea typeface="DM Sans"/>
              <a:cs typeface="DM Sans"/>
              <a:sym typeface="DM Sans"/>
            </a:endParaRPr>
          </a:p>
        </p:txBody>
      </p:sp>
      <p:sp>
        <p:nvSpPr>
          <p:cNvPr id="382" name="Google Shape;382;p49"/>
          <p:cNvSpPr txBox="1"/>
          <p:nvPr/>
        </p:nvSpPr>
        <p:spPr>
          <a:xfrm>
            <a:off x="475500" y="1962475"/>
            <a:ext cx="8193000" cy="2585100"/>
          </a:xfrm>
          <a:prstGeom prst="rect">
            <a:avLst/>
          </a:prstGeom>
          <a:solidFill>
            <a:srgbClr val="000000"/>
          </a:solidFill>
          <a:ln>
            <a:noFill/>
          </a:ln>
        </p:spPr>
        <p:txBody>
          <a:bodyPr spcFirstLastPara="1" wrap="square" lIns="180000" tIns="180000" rIns="180000" bIns="180000" anchor="t" anchorCtr="0">
            <a:noAutofit/>
          </a:bodyPr>
          <a:lstStyle/>
          <a:p>
            <a:pPr marL="0" lvl="0" indent="0" algn="l" rtl="0">
              <a:lnSpc>
                <a:spcPct val="135714"/>
              </a:lnSpc>
              <a:spcBef>
                <a:spcPts val="0"/>
              </a:spcBef>
              <a:spcAft>
                <a:spcPts val="0"/>
              </a:spcAft>
              <a:buClr>
                <a:srgbClr val="000000"/>
              </a:buClr>
              <a:buSzPts val="1100"/>
              <a:buFont typeface="Arial"/>
              <a:buNone/>
            </a:pPr>
            <a:r>
              <a:rPr lang="es" dirty="0">
                <a:solidFill>
                  <a:srgbClr val="FF79C6"/>
                </a:solidFill>
                <a:latin typeface="Courier New"/>
                <a:ea typeface="Courier New"/>
                <a:cs typeface="Courier New"/>
                <a:sym typeface="Courier New"/>
              </a:rPr>
              <a:t>const</a:t>
            </a:r>
            <a:r>
              <a:rPr lang="es" dirty="0">
                <a:solidFill>
                  <a:srgbClr val="F8F8F2"/>
                </a:solidFill>
                <a:latin typeface="Courier New"/>
                <a:ea typeface="Courier New"/>
                <a:cs typeface="Courier New"/>
                <a:sym typeface="Courier New"/>
              </a:rPr>
              <a:t> </a:t>
            </a:r>
            <a:r>
              <a:rPr lang="es" dirty="0">
                <a:solidFill>
                  <a:srgbClr val="BD93F9"/>
                </a:solidFill>
                <a:latin typeface="Courier New"/>
                <a:ea typeface="Courier New"/>
                <a:cs typeface="Courier New"/>
                <a:sym typeface="Courier New"/>
              </a:rPr>
              <a:t>productos</a:t>
            </a:r>
            <a:r>
              <a:rPr lang="es" dirty="0">
                <a:solidFill>
                  <a:srgbClr val="F8F8F2"/>
                </a:solidFill>
                <a:latin typeface="Courier New"/>
                <a:ea typeface="Courier New"/>
                <a:cs typeface="Courier New"/>
                <a:sym typeface="Courier New"/>
              </a:rPr>
              <a:t> </a:t>
            </a:r>
            <a:r>
              <a:rPr lang="es" dirty="0">
                <a:solidFill>
                  <a:srgbClr val="FF79C6"/>
                </a:solidFill>
                <a:latin typeface="Courier New"/>
                <a:ea typeface="Courier New"/>
                <a:cs typeface="Courier New"/>
                <a:sym typeface="Courier New"/>
              </a:rPr>
              <a:t>=</a:t>
            </a:r>
            <a:r>
              <a:rPr lang="es" dirty="0">
                <a:solidFill>
                  <a:srgbClr val="F8F8F2"/>
                </a:solidFill>
                <a:latin typeface="Courier New"/>
                <a:ea typeface="Courier New"/>
                <a:cs typeface="Courier New"/>
                <a:sym typeface="Courier New"/>
              </a:rPr>
              <a:t> [{ id</a:t>
            </a:r>
            <a:r>
              <a:rPr lang="es" dirty="0">
                <a:solidFill>
                  <a:srgbClr val="FF79C6"/>
                </a:solidFill>
                <a:latin typeface="Courier New"/>
                <a:ea typeface="Courier New"/>
                <a:cs typeface="Courier New"/>
                <a:sym typeface="Courier New"/>
              </a:rPr>
              <a:t>:</a:t>
            </a:r>
            <a:r>
              <a:rPr lang="es" dirty="0">
                <a:solidFill>
                  <a:srgbClr val="F8F8F2"/>
                </a:solidFill>
                <a:latin typeface="Courier New"/>
                <a:ea typeface="Courier New"/>
                <a:cs typeface="Courier New"/>
                <a:sym typeface="Courier New"/>
              </a:rPr>
              <a:t> </a:t>
            </a:r>
            <a:r>
              <a:rPr lang="es" dirty="0">
                <a:solidFill>
                  <a:srgbClr val="BD93F9"/>
                </a:solidFill>
                <a:latin typeface="Courier New"/>
                <a:ea typeface="Courier New"/>
                <a:cs typeface="Courier New"/>
                <a:sym typeface="Courier New"/>
              </a:rPr>
              <a:t>1</a:t>
            </a:r>
            <a:r>
              <a:rPr lang="es" dirty="0">
                <a:solidFill>
                  <a:srgbClr val="F8F8F2"/>
                </a:solidFill>
                <a:latin typeface="Courier New"/>
                <a:ea typeface="Courier New"/>
                <a:cs typeface="Courier New"/>
                <a:sym typeface="Courier New"/>
              </a:rPr>
              <a:t>, producto</a:t>
            </a:r>
            <a:r>
              <a:rPr lang="es" dirty="0">
                <a:solidFill>
                  <a:srgbClr val="FF79C6"/>
                </a:solidFill>
                <a:latin typeface="Courier New"/>
                <a:ea typeface="Courier New"/>
                <a:cs typeface="Courier New"/>
                <a:sym typeface="Courier New"/>
              </a:rPr>
              <a:t>:</a:t>
            </a:r>
            <a:r>
              <a:rPr lang="es" dirty="0">
                <a:solidFill>
                  <a:srgbClr val="F8F8F2"/>
                </a:solidFill>
                <a:latin typeface="Courier New"/>
                <a:ea typeface="Courier New"/>
                <a:cs typeface="Courier New"/>
                <a:sym typeface="Courier New"/>
              </a:rPr>
              <a:t> </a:t>
            </a:r>
            <a:r>
              <a:rPr lang="es" dirty="0">
                <a:solidFill>
                  <a:srgbClr val="E9F284"/>
                </a:solidFill>
                <a:latin typeface="Courier New"/>
                <a:ea typeface="Courier New"/>
                <a:cs typeface="Courier New"/>
                <a:sym typeface="Courier New"/>
              </a:rPr>
              <a:t>"</a:t>
            </a:r>
            <a:r>
              <a:rPr lang="es" dirty="0">
                <a:solidFill>
                  <a:srgbClr val="F1FA8C"/>
                </a:solidFill>
                <a:latin typeface="Courier New"/>
                <a:ea typeface="Courier New"/>
                <a:cs typeface="Courier New"/>
                <a:sym typeface="Courier New"/>
              </a:rPr>
              <a:t>Arroz</a:t>
            </a:r>
            <a:r>
              <a:rPr lang="es" dirty="0">
                <a:solidFill>
                  <a:srgbClr val="E9F284"/>
                </a:solidFill>
                <a:latin typeface="Courier New"/>
                <a:ea typeface="Courier New"/>
                <a:cs typeface="Courier New"/>
                <a:sym typeface="Courier New"/>
              </a:rPr>
              <a:t>"</a:t>
            </a:r>
            <a:r>
              <a:rPr lang="es" dirty="0">
                <a:solidFill>
                  <a:srgbClr val="F8F8F2"/>
                </a:solidFill>
                <a:latin typeface="Courier New"/>
                <a:ea typeface="Courier New"/>
                <a:cs typeface="Courier New"/>
                <a:sym typeface="Courier New"/>
              </a:rPr>
              <a:t> },</a:t>
            </a:r>
            <a:endParaRPr dirty="0">
              <a:solidFill>
                <a:srgbClr val="F8F8F2"/>
              </a:solidFill>
              <a:latin typeface="Courier New"/>
              <a:ea typeface="Courier New"/>
              <a:cs typeface="Courier New"/>
              <a:sym typeface="Courier New"/>
            </a:endParaRPr>
          </a:p>
          <a:p>
            <a:pPr marL="0" lvl="0" indent="0" algn="l" rtl="0">
              <a:lnSpc>
                <a:spcPct val="135714"/>
              </a:lnSpc>
              <a:spcBef>
                <a:spcPts val="0"/>
              </a:spcBef>
              <a:spcAft>
                <a:spcPts val="0"/>
              </a:spcAft>
              <a:buClr>
                <a:srgbClr val="000000"/>
              </a:buClr>
              <a:buSzPts val="1100"/>
              <a:buFont typeface="Arial"/>
              <a:buNone/>
            </a:pPr>
            <a:r>
              <a:rPr lang="es" dirty="0">
                <a:solidFill>
                  <a:srgbClr val="F8F8F2"/>
                </a:solidFill>
                <a:latin typeface="Courier New"/>
                <a:ea typeface="Courier New"/>
                <a:cs typeface="Courier New"/>
                <a:sym typeface="Courier New"/>
              </a:rPr>
              <a:t>                  { id</a:t>
            </a:r>
            <a:r>
              <a:rPr lang="es" dirty="0">
                <a:solidFill>
                  <a:srgbClr val="FF79C6"/>
                </a:solidFill>
                <a:latin typeface="Courier New"/>
                <a:ea typeface="Courier New"/>
                <a:cs typeface="Courier New"/>
                <a:sym typeface="Courier New"/>
              </a:rPr>
              <a:t>:</a:t>
            </a:r>
            <a:r>
              <a:rPr lang="es" dirty="0">
                <a:solidFill>
                  <a:srgbClr val="F8F8F2"/>
                </a:solidFill>
                <a:latin typeface="Courier New"/>
                <a:ea typeface="Courier New"/>
                <a:cs typeface="Courier New"/>
                <a:sym typeface="Courier New"/>
              </a:rPr>
              <a:t> </a:t>
            </a:r>
            <a:r>
              <a:rPr lang="es" dirty="0">
                <a:solidFill>
                  <a:srgbClr val="BD93F9"/>
                </a:solidFill>
                <a:latin typeface="Courier New"/>
                <a:ea typeface="Courier New"/>
                <a:cs typeface="Courier New"/>
                <a:sym typeface="Courier New"/>
              </a:rPr>
              <a:t>2</a:t>
            </a:r>
            <a:r>
              <a:rPr lang="es" dirty="0">
                <a:solidFill>
                  <a:srgbClr val="F8F8F2"/>
                </a:solidFill>
                <a:latin typeface="Courier New"/>
                <a:ea typeface="Courier New"/>
                <a:cs typeface="Courier New"/>
                <a:sym typeface="Courier New"/>
              </a:rPr>
              <a:t>,  producto</a:t>
            </a:r>
            <a:r>
              <a:rPr lang="es" dirty="0">
                <a:solidFill>
                  <a:srgbClr val="FF79C6"/>
                </a:solidFill>
                <a:latin typeface="Courier New"/>
                <a:ea typeface="Courier New"/>
                <a:cs typeface="Courier New"/>
                <a:sym typeface="Courier New"/>
              </a:rPr>
              <a:t>:</a:t>
            </a:r>
            <a:r>
              <a:rPr lang="es" dirty="0">
                <a:solidFill>
                  <a:srgbClr val="F8F8F2"/>
                </a:solidFill>
                <a:latin typeface="Courier New"/>
                <a:ea typeface="Courier New"/>
                <a:cs typeface="Courier New"/>
                <a:sym typeface="Courier New"/>
              </a:rPr>
              <a:t> </a:t>
            </a:r>
            <a:r>
              <a:rPr lang="es" dirty="0">
                <a:solidFill>
                  <a:srgbClr val="E9F284"/>
                </a:solidFill>
                <a:latin typeface="Courier New"/>
                <a:ea typeface="Courier New"/>
                <a:cs typeface="Courier New"/>
                <a:sym typeface="Courier New"/>
              </a:rPr>
              <a:t>"</a:t>
            </a:r>
            <a:r>
              <a:rPr lang="es" dirty="0">
                <a:solidFill>
                  <a:srgbClr val="F1FA8C"/>
                </a:solidFill>
                <a:latin typeface="Courier New"/>
                <a:ea typeface="Courier New"/>
                <a:cs typeface="Courier New"/>
                <a:sym typeface="Courier New"/>
              </a:rPr>
              <a:t>Fideo</a:t>
            </a:r>
            <a:r>
              <a:rPr lang="es" dirty="0">
                <a:solidFill>
                  <a:srgbClr val="E9F284"/>
                </a:solidFill>
                <a:latin typeface="Courier New"/>
                <a:ea typeface="Courier New"/>
                <a:cs typeface="Courier New"/>
                <a:sym typeface="Courier New"/>
              </a:rPr>
              <a:t>"</a:t>
            </a:r>
            <a:r>
              <a:rPr lang="es" dirty="0">
                <a:solidFill>
                  <a:srgbClr val="F8F8F2"/>
                </a:solidFill>
                <a:latin typeface="Courier New"/>
                <a:ea typeface="Courier New"/>
                <a:cs typeface="Courier New"/>
                <a:sym typeface="Courier New"/>
              </a:rPr>
              <a:t> },</a:t>
            </a:r>
            <a:endParaRPr dirty="0">
              <a:solidFill>
                <a:srgbClr val="F8F8F2"/>
              </a:solidFill>
              <a:latin typeface="Courier New"/>
              <a:ea typeface="Courier New"/>
              <a:cs typeface="Courier New"/>
              <a:sym typeface="Courier New"/>
            </a:endParaRPr>
          </a:p>
          <a:p>
            <a:pPr marL="0" lvl="0" indent="0" algn="l" rtl="0">
              <a:lnSpc>
                <a:spcPct val="135714"/>
              </a:lnSpc>
              <a:spcBef>
                <a:spcPts val="0"/>
              </a:spcBef>
              <a:spcAft>
                <a:spcPts val="0"/>
              </a:spcAft>
              <a:buClr>
                <a:srgbClr val="000000"/>
              </a:buClr>
              <a:buSzPts val="1100"/>
              <a:buFont typeface="Arial"/>
              <a:buNone/>
            </a:pPr>
            <a:r>
              <a:rPr lang="es" dirty="0">
                <a:solidFill>
                  <a:srgbClr val="F8F8F2"/>
                </a:solidFill>
                <a:latin typeface="Courier New"/>
                <a:ea typeface="Courier New"/>
                <a:cs typeface="Courier New"/>
                <a:sym typeface="Courier New"/>
              </a:rPr>
              <a:t>                  { id</a:t>
            </a:r>
            <a:r>
              <a:rPr lang="es" dirty="0">
                <a:solidFill>
                  <a:srgbClr val="FF79C6"/>
                </a:solidFill>
                <a:latin typeface="Courier New"/>
                <a:ea typeface="Courier New"/>
                <a:cs typeface="Courier New"/>
                <a:sym typeface="Courier New"/>
              </a:rPr>
              <a:t>:</a:t>
            </a:r>
            <a:r>
              <a:rPr lang="es" dirty="0">
                <a:solidFill>
                  <a:srgbClr val="F8F8F2"/>
                </a:solidFill>
                <a:latin typeface="Courier New"/>
                <a:ea typeface="Courier New"/>
                <a:cs typeface="Courier New"/>
                <a:sym typeface="Courier New"/>
              </a:rPr>
              <a:t> </a:t>
            </a:r>
            <a:r>
              <a:rPr lang="es" dirty="0">
                <a:solidFill>
                  <a:srgbClr val="BD93F9"/>
                </a:solidFill>
                <a:latin typeface="Courier New"/>
                <a:ea typeface="Courier New"/>
                <a:cs typeface="Courier New"/>
                <a:sym typeface="Courier New"/>
              </a:rPr>
              <a:t>3</a:t>
            </a:r>
            <a:r>
              <a:rPr lang="es" dirty="0">
                <a:solidFill>
                  <a:srgbClr val="F8F8F2"/>
                </a:solidFill>
                <a:latin typeface="Courier New"/>
                <a:ea typeface="Courier New"/>
                <a:cs typeface="Courier New"/>
                <a:sym typeface="Courier New"/>
              </a:rPr>
              <a:t>,  producto</a:t>
            </a:r>
            <a:r>
              <a:rPr lang="es" dirty="0">
                <a:solidFill>
                  <a:srgbClr val="FF79C6"/>
                </a:solidFill>
                <a:latin typeface="Courier New"/>
                <a:ea typeface="Courier New"/>
                <a:cs typeface="Courier New"/>
                <a:sym typeface="Courier New"/>
              </a:rPr>
              <a:t>:</a:t>
            </a:r>
            <a:r>
              <a:rPr lang="es" dirty="0">
                <a:solidFill>
                  <a:srgbClr val="F8F8F2"/>
                </a:solidFill>
                <a:latin typeface="Courier New"/>
                <a:ea typeface="Courier New"/>
                <a:cs typeface="Courier New"/>
                <a:sym typeface="Courier New"/>
              </a:rPr>
              <a:t> </a:t>
            </a:r>
            <a:r>
              <a:rPr lang="es" dirty="0">
                <a:solidFill>
                  <a:srgbClr val="E9F284"/>
                </a:solidFill>
                <a:latin typeface="Courier New"/>
                <a:ea typeface="Courier New"/>
                <a:cs typeface="Courier New"/>
                <a:sym typeface="Courier New"/>
              </a:rPr>
              <a:t>"</a:t>
            </a:r>
            <a:r>
              <a:rPr lang="es" dirty="0">
                <a:solidFill>
                  <a:srgbClr val="F1FA8C"/>
                </a:solidFill>
                <a:latin typeface="Courier New"/>
                <a:ea typeface="Courier New"/>
                <a:cs typeface="Courier New"/>
                <a:sym typeface="Courier New"/>
              </a:rPr>
              <a:t>Pan</a:t>
            </a:r>
            <a:r>
              <a:rPr lang="es" dirty="0">
                <a:solidFill>
                  <a:srgbClr val="E9F284"/>
                </a:solidFill>
                <a:latin typeface="Courier New"/>
                <a:ea typeface="Courier New"/>
                <a:cs typeface="Courier New"/>
                <a:sym typeface="Courier New"/>
              </a:rPr>
              <a:t>"</a:t>
            </a:r>
            <a:r>
              <a:rPr lang="es" dirty="0">
                <a:solidFill>
                  <a:srgbClr val="F8F8F2"/>
                </a:solidFill>
                <a:latin typeface="Courier New"/>
                <a:ea typeface="Courier New"/>
                <a:cs typeface="Courier New"/>
                <a:sym typeface="Courier New"/>
              </a:rPr>
              <a:t> }];</a:t>
            </a:r>
            <a:endParaRPr dirty="0">
              <a:solidFill>
                <a:srgbClr val="F8F8F2"/>
              </a:solidFill>
              <a:latin typeface="Courier New"/>
              <a:ea typeface="Courier New"/>
              <a:cs typeface="Courier New"/>
              <a:sym typeface="Courier New"/>
            </a:endParaRPr>
          </a:p>
          <a:p>
            <a:pPr marL="0" lvl="0" indent="0" algn="l" rtl="0">
              <a:lnSpc>
                <a:spcPct val="135714"/>
              </a:lnSpc>
              <a:spcBef>
                <a:spcPts val="0"/>
              </a:spcBef>
              <a:spcAft>
                <a:spcPts val="0"/>
              </a:spcAft>
              <a:buClr>
                <a:srgbClr val="000000"/>
              </a:buClr>
              <a:buSzPts val="1100"/>
              <a:buFont typeface="Arial"/>
              <a:buNone/>
            </a:pPr>
            <a:endParaRPr dirty="0">
              <a:solidFill>
                <a:srgbClr val="F8F8F2"/>
              </a:solidFill>
              <a:latin typeface="Courier New"/>
              <a:ea typeface="Courier New"/>
              <a:cs typeface="Courier New"/>
              <a:sym typeface="Courier New"/>
            </a:endParaRPr>
          </a:p>
          <a:p>
            <a:pPr marL="0" lvl="0" indent="0" algn="l" rtl="0">
              <a:lnSpc>
                <a:spcPct val="135714"/>
              </a:lnSpc>
              <a:spcBef>
                <a:spcPts val="0"/>
              </a:spcBef>
              <a:spcAft>
                <a:spcPts val="0"/>
              </a:spcAft>
              <a:buClr>
                <a:srgbClr val="000000"/>
              </a:buClr>
              <a:buSzPts val="1100"/>
              <a:buFont typeface="Arial"/>
              <a:buNone/>
            </a:pPr>
            <a:r>
              <a:rPr lang="es" dirty="0">
                <a:solidFill>
                  <a:srgbClr val="FF79C6"/>
                </a:solidFill>
                <a:latin typeface="Courier New"/>
                <a:ea typeface="Courier New"/>
                <a:cs typeface="Courier New"/>
                <a:sym typeface="Courier New"/>
              </a:rPr>
              <a:t>for</a:t>
            </a:r>
            <a:r>
              <a:rPr lang="es" dirty="0">
                <a:solidFill>
                  <a:srgbClr val="F8F8F2"/>
                </a:solidFill>
                <a:latin typeface="Courier New"/>
                <a:ea typeface="Courier New"/>
                <a:cs typeface="Courier New"/>
                <a:sym typeface="Courier New"/>
              </a:rPr>
              <a:t> (</a:t>
            </a:r>
            <a:r>
              <a:rPr lang="es" dirty="0">
                <a:solidFill>
                  <a:srgbClr val="FF79C6"/>
                </a:solidFill>
                <a:latin typeface="Courier New"/>
                <a:ea typeface="Courier New"/>
                <a:cs typeface="Courier New"/>
                <a:sym typeface="Courier New"/>
              </a:rPr>
              <a:t>const</a:t>
            </a:r>
            <a:r>
              <a:rPr lang="es" dirty="0">
                <a:solidFill>
                  <a:srgbClr val="F8F8F2"/>
                </a:solidFill>
                <a:latin typeface="Courier New"/>
                <a:ea typeface="Courier New"/>
                <a:cs typeface="Courier New"/>
                <a:sym typeface="Courier New"/>
              </a:rPr>
              <a:t> </a:t>
            </a:r>
            <a:r>
              <a:rPr lang="es" dirty="0">
                <a:solidFill>
                  <a:srgbClr val="BD93F9"/>
                </a:solidFill>
                <a:latin typeface="Courier New"/>
                <a:ea typeface="Courier New"/>
                <a:cs typeface="Courier New"/>
                <a:sym typeface="Courier New"/>
              </a:rPr>
              <a:t>producto</a:t>
            </a:r>
            <a:r>
              <a:rPr lang="es" dirty="0">
                <a:solidFill>
                  <a:srgbClr val="F8F8F2"/>
                </a:solidFill>
                <a:latin typeface="Courier New"/>
                <a:ea typeface="Courier New"/>
                <a:cs typeface="Courier New"/>
                <a:sym typeface="Courier New"/>
              </a:rPr>
              <a:t> </a:t>
            </a:r>
            <a:r>
              <a:rPr lang="es" dirty="0">
                <a:solidFill>
                  <a:srgbClr val="FF79C6"/>
                </a:solidFill>
                <a:latin typeface="Courier New"/>
                <a:ea typeface="Courier New"/>
                <a:cs typeface="Courier New"/>
                <a:sym typeface="Courier New"/>
              </a:rPr>
              <a:t>of</a:t>
            </a:r>
            <a:r>
              <a:rPr lang="es" dirty="0">
                <a:solidFill>
                  <a:srgbClr val="F8F8F2"/>
                </a:solidFill>
                <a:latin typeface="Courier New"/>
                <a:ea typeface="Courier New"/>
                <a:cs typeface="Courier New"/>
                <a:sym typeface="Courier New"/>
              </a:rPr>
              <a:t> </a:t>
            </a:r>
            <a:r>
              <a:rPr lang="es" dirty="0">
                <a:solidFill>
                  <a:srgbClr val="BD93F9"/>
                </a:solidFill>
                <a:latin typeface="Courier New"/>
                <a:ea typeface="Courier New"/>
                <a:cs typeface="Courier New"/>
                <a:sym typeface="Courier New"/>
              </a:rPr>
              <a:t>productos</a:t>
            </a:r>
            <a:r>
              <a:rPr lang="es" dirty="0">
                <a:solidFill>
                  <a:srgbClr val="F8F8F2"/>
                </a:solidFill>
                <a:latin typeface="Courier New"/>
                <a:ea typeface="Courier New"/>
                <a:cs typeface="Courier New"/>
                <a:sym typeface="Courier New"/>
              </a:rPr>
              <a:t>) {</a:t>
            </a:r>
            <a:endParaRPr dirty="0">
              <a:solidFill>
                <a:srgbClr val="F8F8F2"/>
              </a:solidFill>
              <a:latin typeface="Courier New"/>
              <a:ea typeface="Courier New"/>
              <a:cs typeface="Courier New"/>
              <a:sym typeface="Courier New"/>
            </a:endParaRPr>
          </a:p>
          <a:p>
            <a:pPr marL="0" lvl="0" indent="0" algn="l" rtl="0">
              <a:lnSpc>
                <a:spcPct val="135714"/>
              </a:lnSpc>
              <a:spcBef>
                <a:spcPts val="0"/>
              </a:spcBef>
              <a:spcAft>
                <a:spcPts val="0"/>
              </a:spcAft>
              <a:buClr>
                <a:srgbClr val="000000"/>
              </a:buClr>
              <a:buSzPts val="1100"/>
              <a:buFont typeface="Arial"/>
              <a:buNone/>
            </a:pPr>
            <a:r>
              <a:rPr lang="es" dirty="0">
                <a:solidFill>
                  <a:srgbClr val="F8F8F2"/>
                </a:solidFill>
                <a:latin typeface="Courier New"/>
                <a:ea typeface="Courier New"/>
                <a:cs typeface="Courier New"/>
                <a:sym typeface="Courier New"/>
              </a:rPr>
              <a:t>    </a:t>
            </a:r>
            <a:r>
              <a:rPr lang="es" dirty="0">
                <a:solidFill>
                  <a:srgbClr val="BD93F9"/>
                </a:solidFill>
                <a:latin typeface="Courier New"/>
                <a:ea typeface="Courier New"/>
                <a:cs typeface="Courier New"/>
                <a:sym typeface="Courier New"/>
              </a:rPr>
              <a:t>console</a:t>
            </a:r>
            <a:r>
              <a:rPr lang="es" dirty="0">
                <a:solidFill>
                  <a:srgbClr val="F8F8F2"/>
                </a:solidFill>
                <a:latin typeface="Courier New"/>
                <a:ea typeface="Courier New"/>
                <a:cs typeface="Courier New"/>
                <a:sym typeface="Courier New"/>
              </a:rPr>
              <a:t>.</a:t>
            </a:r>
            <a:r>
              <a:rPr lang="es" dirty="0">
                <a:solidFill>
                  <a:srgbClr val="50FA7B"/>
                </a:solidFill>
                <a:latin typeface="Courier New"/>
                <a:ea typeface="Courier New"/>
                <a:cs typeface="Courier New"/>
                <a:sym typeface="Courier New"/>
              </a:rPr>
              <a:t>log</a:t>
            </a:r>
            <a:r>
              <a:rPr lang="es" dirty="0">
                <a:solidFill>
                  <a:srgbClr val="F8F8F2"/>
                </a:solidFill>
                <a:latin typeface="Courier New"/>
                <a:ea typeface="Courier New"/>
                <a:cs typeface="Courier New"/>
                <a:sym typeface="Courier New"/>
              </a:rPr>
              <a:t>(</a:t>
            </a:r>
            <a:r>
              <a:rPr lang="es" dirty="0">
                <a:solidFill>
                  <a:srgbClr val="BD93F9"/>
                </a:solidFill>
                <a:latin typeface="Courier New"/>
                <a:ea typeface="Courier New"/>
                <a:cs typeface="Courier New"/>
                <a:sym typeface="Courier New"/>
              </a:rPr>
              <a:t>producto</a:t>
            </a:r>
            <a:r>
              <a:rPr lang="es" dirty="0">
                <a:solidFill>
                  <a:srgbClr val="F8F8F2"/>
                </a:solidFill>
                <a:latin typeface="Courier New"/>
                <a:ea typeface="Courier New"/>
                <a:cs typeface="Courier New"/>
                <a:sym typeface="Courier New"/>
              </a:rPr>
              <a:t>.id);</a:t>
            </a:r>
            <a:endParaRPr dirty="0">
              <a:solidFill>
                <a:srgbClr val="F8F8F2"/>
              </a:solidFill>
              <a:latin typeface="Courier New"/>
              <a:ea typeface="Courier New"/>
              <a:cs typeface="Courier New"/>
              <a:sym typeface="Courier New"/>
            </a:endParaRPr>
          </a:p>
          <a:p>
            <a:pPr marL="0" lvl="0" indent="0" algn="l" rtl="0">
              <a:lnSpc>
                <a:spcPct val="135714"/>
              </a:lnSpc>
              <a:spcBef>
                <a:spcPts val="0"/>
              </a:spcBef>
              <a:spcAft>
                <a:spcPts val="0"/>
              </a:spcAft>
              <a:buClr>
                <a:srgbClr val="000000"/>
              </a:buClr>
              <a:buSzPts val="1100"/>
              <a:buFont typeface="Arial"/>
              <a:buNone/>
            </a:pPr>
            <a:r>
              <a:rPr lang="es" dirty="0">
                <a:solidFill>
                  <a:srgbClr val="F8F8F2"/>
                </a:solidFill>
                <a:latin typeface="Courier New"/>
                <a:ea typeface="Courier New"/>
                <a:cs typeface="Courier New"/>
                <a:sym typeface="Courier New"/>
              </a:rPr>
              <a:t>    </a:t>
            </a:r>
            <a:r>
              <a:rPr lang="es" dirty="0">
                <a:solidFill>
                  <a:srgbClr val="BD93F9"/>
                </a:solidFill>
                <a:latin typeface="Courier New"/>
                <a:ea typeface="Courier New"/>
                <a:cs typeface="Courier New"/>
                <a:sym typeface="Courier New"/>
              </a:rPr>
              <a:t>console</a:t>
            </a:r>
            <a:r>
              <a:rPr lang="es" dirty="0">
                <a:solidFill>
                  <a:srgbClr val="F8F8F2"/>
                </a:solidFill>
                <a:latin typeface="Courier New"/>
                <a:ea typeface="Courier New"/>
                <a:cs typeface="Courier New"/>
                <a:sym typeface="Courier New"/>
              </a:rPr>
              <a:t>.</a:t>
            </a:r>
            <a:r>
              <a:rPr lang="es" dirty="0">
                <a:solidFill>
                  <a:srgbClr val="50FA7B"/>
                </a:solidFill>
                <a:latin typeface="Courier New"/>
                <a:ea typeface="Courier New"/>
                <a:cs typeface="Courier New"/>
                <a:sym typeface="Courier New"/>
              </a:rPr>
              <a:t>log</a:t>
            </a:r>
            <a:r>
              <a:rPr lang="es" dirty="0">
                <a:solidFill>
                  <a:srgbClr val="F8F8F2"/>
                </a:solidFill>
                <a:latin typeface="Courier New"/>
                <a:ea typeface="Courier New"/>
                <a:cs typeface="Courier New"/>
                <a:sym typeface="Courier New"/>
              </a:rPr>
              <a:t>(</a:t>
            </a:r>
            <a:r>
              <a:rPr lang="es" dirty="0">
                <a:solidFill>
                  <a:srgbClr val="BD93F9"/>
                </a:solidFill>
                <a:latin typeface="Courier New"/>
                <a:ea typeface="Courier New"/>
                <a:cs typeface="Courier New"/>
                <a:sym typeface="Courier New"/>
              </a:rPr>
              <a:t>producto</a:t>
            </a:r>
            <a:r>
              <a:rPr lang="es" dirty="0">
                <a:solidFill>
                  <a:srgbClr val="F8F8F2"/>
                </a:solidFill>
                <a:latin typeface="Courier New"/>
                <a:ea typeface="Courier New"/>
                <a:cs typeface="Courier New"/>
                <a:sym typeface="Courier New"/>
              </a:rPr>
              <a:t>.producto);</a:t>
            </a:r>
            <a:endParaRPr dirty="0">
              <a:solidFill>
                <a:srgbClr val="F8F8F2"/>
              </a:solidFill>
              <a:latin typeface="Courier New"/>
              <a:ea typeface="Courier New"/>
              <a:cs typeface="Courier New"/>
              <a:sym typeface="Courier New"/>
            </a:endParaRPr>
          </a:p>
          <a:p>
            <a:pPr marL="0" lvl="0" indent="0" algn="l" rtl="0">
              <a:lnSpc>
                <a:spcPct val="135714"/>
              </a:lnSpc>
              <a:spcBef>
                <a:spcPts val="0"/>
              </a:spcBef>
              <a:spcAft>
                <a:spcPts val="0"/>
              </a:spcAft>
              <a:buClr>
                <a:srgbClr val="000000"/>
              </a:buClr>
              <a:buSzPts val="1100"/>
              <a:buFont typeface="Arial"/>
              <a:buNone/>
            </a:pPr>
            <a:r>
              <a:rPr lang="es" dirty="0">
                <a:solidFill>
                  <a:srgbClr val="F8F8F2"/>
                </a:solidFill>
                <a:latin typeface="Courier New"/>
                <a:ea typeface="Courier New"/>
                <a:cs typeface="Courier New"/>
                <a:sym typeface="Courier New"/>
              </a:rPr>
              <a:t>}</a:t>
            </a:r>
            <a:endParaRPr dirty="0">
              <a:solidFill>
                <a:srgbClr val="F8F8F2"/>
              </a:solidFill>
              <a:latin typeface="Courier New"/>
              <a:ea typeface="Courier New"/>
              <a:cs typeface="Courier New"/>
              <a:sym typeface="Courier New"/>
            </a:endParaRPr>
          </a:p>
          <a:p>
            <a:pPr marL="0" lvl="0" indent="0" algn="l" rtl="0">
              <a:lnSpc>
                <a:spcPct val="150000"/>
              </a:lnSpc>
              <a:spcBef>
                <a:spcPts val="0"/>
              </a:spcBef>
              <a:spcAft>
                <a:spcPts val="0"/>
              </a:spcAft>
              <a:buClr>
                <a:srgbClr val="000000"/>
              </a:buClr>
              <a:buSzPts val="1100"/>
              <a:buFont typeface="Arial"/>
              <a:buNone/>
            </a:pPr>
            <a:endParaRPr sz="1200" dirty="0">
              <a:solidFill>
                <a:srgbClr val="FFFFFF"/>
              </a:solidFill>
              <a:latin typeface="Courier New"/>
              <a:ea typeface="Courier New"/>
              <a:cs typeface="Courier New"/>
              <a:sym typeface="Courier New"/>
            </a:endParaRPr>
          </a:p>
          <a:p>
            <a:pPr marL="0" lvl="0" indent="0" algn="l" rtl="0">
              <a:lnSpc>
                <a:spcPct val="150000"/>
              </a:lnSpc>
              <a:spcBef>
                <a:spcPts val="0"/>
              </a:spcBef>
              <a:spcAft>
                <a:spcPts val="0"/>
              </a:spcAft>
              <a:buNone/>
            </a:pPr>
            <a:endParaRPr sz="1200" dirty="0">
              <a:solidFill>
                <a:srgbClr val="9CCC65"/>
              </a:solidFill>
              <a:latin typeface="Courier New"/>
              <a:ea typeface="Courier New"/>
              <a:cs typeface="Courier New"/>
              <a:sym typeface="Courier New"/>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sp>
        <p:nvSpPr>
          <p:cNvPr id="387" name="Google Shape;387;p50"/>
          <p:cNvSpPr/>
          <p:nvPr/>
        </p:nvSpPr>
        <p:spPr>
          <a:xfrm>
            <a:off x="6438175" y="3018600"/>
            <a:ext cx="898200" cy="147900"/>
          </a:xfrm>
          <a:prstGeom prst="rect">
            <a:avLst/>
          </a:prstGeom>
          <a:solidFill>
            <a:srgbClr val="EAFF6A"/>
          </a:solidFill>
          <a:ln w="9525" cap="flat" cmpd="sng">
            <a:solidFill>
              <a:srgbClr val="EAFF6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50"/>
          <p:cNvSpPr/>
          <p:nvPr/>
        </p:nvSpPr>
        <p:spPr>
          <a:xfrm>
            <a:off x="6438175" y="2769325"/>
            <a:ext cx="1150800" cy="147900"/>
          </a:xfrm>
          <a:prstGeom prst="rect">
            <a:avLst/>
          </a:prstGeom>
          <a:solidFill>
            <a:srgbClr val="EAFF6A"/>
          </a:solidFill>
          <a:ln w="9525" cap="flat" cmpd="sng">
            <a:solidFill>
              <a:srgbClr val="EAFF6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50"/>
          <p:cNvSpPr/>
          <p:nvPr/>
        </p:nvSpPr>
        <p:spPr>
          <a:xfrm>
            <a:off x="6438175" y="2467200"/>
            <a:ext cx="1150800" cy="147900"/>
          </a:xfrm>
          <a:prstGeom prst="rect">
            <a:avLst/>
          </a:prstGeom>
          <a:solidFill>
            <a:srgbClr val="EAFF6A"/>
          </a:solidFill>
          <a:ln w="9525" cap="flat" cmpd="sng">
            <a:solidFill>
              <a:srgbClr val="EAFF6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50"/>
          <p:cNvSpPr txBox="1"/>
          <p:nvPr/>
        </p:nvSpPr>
        <p:spPr>
          <a:xfrm>
            <a:off x="6352352" y="1682850"/>
            <a:ext cx="2404200" cy="15699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2000" b="1">
                <a:solidFill>
                  <a:schemeClr val="dk1"/>
                </a:solidFill>
                <a:latin typeface="DM Sans"/>
                <a:ea typeface="DM Sans"/>
                <a:cs typeface="DM Sans"/>
                <a:sym typeface="DM Sans"/>
              </a:rPr>
              <a:t>Ejemplo aplicado:</a:t>
            </a:r>
            <a:endParaRPr sz="2000" b="1">
              <a:solidFill>
                <a:schemeClr val="dk1"/>
              </a:solidFill>
              <a:latin typeface="DM Sans"/>
              <a:ea typeface="DM Sans"/>
              <a:cs typeface="DM Sans"/>
              <a:sym typeface="DM Sans"/>
            </a:endParaRPr>
          </a:p>
          <a:p>
            <a:pPr marL="0" lvl="0" indent="0" algn="ctr" rtl="0">
              <a:lnSpc>
                <a:spcPct val="90000"/>
              </a:lnSpc>
              <a:spcBef>
                <a:spcPts val="0"/>
              </a:spcBef>
              <a:spcAft>
                <a:spcPts val="0"/>
              </a:spcAft>
              <a:buNone/>
            </a:pPr>
            <a:endParaRPr sz="2000" b="1">
              <a:solidFill>
                <a:schemeClr val="dk1"/>
              </a:solidFill>
              <a:latin typeface="DM Sans"/>
              <a:ea typeface="DM Sans"/>
              <a:cs typeface="DM Sans"/>
              <a:sym typeface="DM Sans"/>
            </a:endParaRPr>
          </a:p>
          <a:p>
            <a:pPr marL="0" lvl="0" indent="0" algn="l" rtl="0">
              <a:lnSpc>
                <a:spcPct val="90000"/>
              </a:lnSpc>
              <a:spcBef>
                <a:spcPts val="0"/>
              </a:spcBef>
              <a:spcAft>
                <a:spcPts val="0"/>
              </a:spcAft>
              <a:buNone/>
            </a:pPr>
            <a:r>
              <a:rPr lang="es" sz="2000" b="1">
                <a:solidFill>
                  <a:schemeClr val="dk1"/>
                </a:solidFill>
                <a:latin typeface="DM Sans"/>
                <a:ea typeface="DM Sans"/>
                <a:cs typeface="DM Sans"/>
                <a:sym typeface="DM Sans"/>
              </a:rPr>
              <a:t>Objetos, producto </a:t>
            </a:r>
            <a:endParaRPr sz="2000" b="1">
              <a:solidFill>
                <a:schemeClr val="dk1"/>
              </a:solidFill>
              <a:latin typeface="DM Sans"/>
              <a:ea typeface="DM Sans"/>
              <a:cs typeface="DM Sans"/>
              <a:sym typeface="DM Sans"/>
            </a:endParaRPr>
          </a:p>
          <a:p>
            <a:pPr marL="0" lvl="0" indent="0" algn="l" rtl="0">
              <a:lnSpc>
                <a:spcPct val="90000"/>
              </a:lnSpc>
              <a:spcBef>
                <a:spcPts val="0"/>
              </a:spcBef>
              <a:spcAft>
                <a:spcPts val="0"/>
              </a:spcAft>
              <a:buNone/>
            </a:pPr>
            <a:r>
              <a:rPr lang="es" sz="2000" b="1">
                <a:solidFill>
                  <a:schemeClr val="dk1"/>
                </a:solidFill>
                <a:latin typeface="DM Sans"/>
                <a:ea typeface="DM Sans"/>
                <a:cs typeface="DM Sans"/>
                <a:sym typeface="DM Sans"/>
              </a:rPr>
              <a:t>y array</a:t>
            </a:r>
            <a:endParaRPr sz="2000" b="1">
              <a:solidFill>
                <a:schemeClr val="dk1"/>
              </a:solidFill>
              <a:latin typeface="DM Sans"/>
              <a:ea typeface="DM Sans"/>
              <a:cs typeface="DM Sans"/>
              <a:sym typeface="DM Sans"/>
            </a:endParaRPr>
          </a:p>
        </p:txBody>
      </p:sp>
      <p:sp>
        <p:nvSpPr>
          <p:cNvPr id="391" name="Google Shape;391;p50"/>
          <p:cNvSpPr txBox="1"/>
          <p:nvPr/>
        </p:nvSpPr>
        <p:spPr>
          <a:xfrm>
            <a:off x="0" y="0"/>
            <a:ext cx="6264300" cy="5082300"/>
          </a:xfrm>
          <a:prstGeom prst="rect">
            <a:avLst/>
          </a:prstGeom>
          <a:solidFill>
            <a:srgbClr val="000000"/>
          </a:solidFill>
          <a:ln>
            <a:noFill/>
          </a:ln>
        </p:spPr>
        <p:txBody>
          <a:bodyPr spcFirstLastPara="1" wrap="square" lIns="180000" tIns="180000" rIns="180000" bIns="180000" anchor="t" anchorCtr="0">
            <a:noAutofit/>
          </a:bodyPr>
          <a:lstStyle/>
          <a:p>
            <a:pPr marL="0" lvl="0" indent="0" algn="l" rtl="0">
              <a:lnSpc>
                <a:spcPct val="135714"/>
              </a:lnSpc>
              <a:spcBef>
                <a:spcPts val="0"/>
              </a:spcBef>
              <a:spcAft>
                <a:spcPts val="0"/>
              </a:spcAft>
              <a:buNone/>
            </a:pPr>
            <a:r>
              <a:rPr lang="es" sz="1300">
                <a:solidFill>
                  <a:srgbClr val="FF79C6"/>
                </a:solidFill>
                <a:latin typeface="Courier New"/>
                <a:ea typeface="Courier New"/>
                <a:cs typeface="Courier New"/>
                <a:sym typeface="Courier New"/>
              </a:rPr>
              <a:t>class</a:t>
            </a:r>
            <a:r>
              <a:rPr lang="es" sz="1300">
                <a:solidFill>
                  <a:srgbClr val="F8F8F2"/>
                </a:solidFill>
                <a:latin typeface="Courier New"/>
                <a:ea typeface="Courier New"/>
                <a:cs typeface="Courier New"/>
                <a:sym typeface="Courier New"/>
              </a:rPr>
              <a:t> </a:t>
            </a:r>
            <a:r>
              <a:rPr lang="es" sz="1300">
                <a:solidFill>
                  <a:srgbClr val="8BE9FD"/>
                </a:solidFill>
                <a:latin typeface="Courier New"/>
                <a:ea typeface="Courier New"/>
                <a:cs typeface="Courier New"/>
                <a:sym typeface="Courier New"/>
              </a:rPr>
              <a:t>Producto</a:t>
            </a:r>
            <a:r>
              <a:rPr lang="es" sz="1300">
                <a:solidFill>
                  <a:srgbClr val="F8F8F2"/>
                </a:solidFill>
                <a:latin typeface="Courier New"/>
                <a:ea typeface="Courier New"/>
                <a:cs typeface="Courier New"/>
                <a:sym typeface="Courier New"/>
              </a:rPr>
              <a:t> {</a:t>
            </a:r>
            <a:endParaRPr sz="1300">
              <a:solidFill>
                <a:srgbClr val="F8F8F2"/>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300">
                <a:solidFill>
                  <a:srgbClr val="F8F8F2"/>
                </a:solidFill>
                <a:latin typeface="Courier New"/>
                <a:ea typeface="Courier New"/>
                <a:cs typeface="Courier New"/>
                <a:sym typeface="Courier New"/>
              </a:rPr>
              <a:t>    </a:t>
            </a:r>
            <a:r>
              <a:rPr lang="es" sz="1300">
                <a:solidFill>
                  <a:srgbClr val="FF79C6"/>
                </a:solidFill>
                <a:latin typeface="Courier New"/>
                <a:ea typeface="Courier New"/>
                <a:cs typeface="Courier New"/>
                <a:sym typeface="Courier New"/>
              </a:rPr>
              <a:t>constructor</a:t>
            </a:r>
            <a:r>
              <a:rPr lang="es" sz="1300">
                <a:solidFill>
                  <a:srgbClr val="F8F8F2"/>
                </a:solidFill>
                <a:latin typeface="Courier New"/>
                <a:ea typeface="Courier New"/>
                <a:cs typeface="Courier New"/>
                <a:sym typeface="Courier New"/>
              </a:rPr>
              <a:t>(</a:t>
            </a:r>
            <a:r>
              <a:rPr lang="es" sz="1300" i="1">
                <a:solidFill>
                  <a:srgbClr val="FFB86C"/>
                </a:solidFill>
                <a:latin typeface="Courier New"/>
                <a:ea typeface="Courier New"/>
                <a:cs typeface="Courier New"/>
                <a:sym typeface="Courier New"/>
              </a:rPr>
              <a:t>nombre</a:t>
            </a:r>
            <a:r>
              <a:rPr lang="es" sz="1300">
                <a:solidFill>
                  <a:srgbClr val="F8F8F2"/>
                </a:solidFill>
                <a:latin typeface="Courier New"/>
                <a:ea typeface="Courier New"/>
                <a:cs typeface="Courier New"/>
                <a:sym typeface="Courier New"/>
              </a:rPr>
              <a:t>, </a:t>
            </a:r>
            <a:r>
              <a:rPr lang="es" sz="1300" i="1">
                <a:solidFill>
                  <a:srgbClr val="FFB86C"/>
                </a:solidFill>
                <a:latin typeface="Courier New"/>
                <a:ea typeface="Courier New"/>
                <a:cs typeface="Courier New"/>
                <a:sym typeface="Courier New"/>
              </a:rPr>
              <a:t>precio</a:t>
            </a:r>
            <a:r>
              <a:rPr lang="es" sz="1300">
                <a:solidFill>
                  <a:srgbClr val="F8F8F2"/>
                </a:solidFill>
                <a:latin typeface="Courier New"/>
                <a:ea typeface="Courier New"/>
                <a:cs typeface="Courier New"/>
                <a:sym typeface="Courier New"/>
              </a:rPr>
              <a:t>) {</a:t>
            </a:r>
            <a:endParaRPr sz="1300">
              <a:solidFill>
                <a:srgbClr val="F8F8F2"/>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300">
                <a:solidFill>
                  <a:srgbClr val="F8F8F2"/>
                </a:solidFill>
                <a:latin typeface="Courier New"/>
                <a:ea typeface="Courier New"/>
                <a:cs typeface="Courier New"/>
                <a:sym typeface="Courier New"/>
              </a:rPr>
              <a:t>        </a:t>
            </a:r>
            <a:r>
              <a:rPr lang="es" sz="1300" i="1">
                <a:solidFill>
                  <a:srgbClr val="BD93F9"/>
                </a:solidFill>
                <a:latin typeface="Courier New"/>
                <a:ea typeface="Courier New"/>
                <a:cs typeface="Courier New"/>
                <a:sym typeface="Courier New"/>
              </a:rPr>
              <a:t>this</a:t>
            </a:r>
            <a:r>
              <a:rPr lang="es" sz="1300">
                <a:solidFill>
                  <a:srgbClr val="F8F8F2"/>
                </a:solidFill>
                <a:latin typeface="Courier New"/>
                <a:ea typeface="Courier New"/>
                <a:cs typeface="Courier New"/>
                <a:sym typeface="Courier New"/>
              </a:rPr>
              <a:t>.nombre  </a:t>
            </a:r>
            <a:r>
              <a:rPr lang="es" sz="1300">
                <a:solidFill>
                  <a:srgbClr val="FF79C6"/>
                </a:solidFill>
                <a:latin typeface="Courier New"/>
                <a:ea typeface="Courier New"/>
                <a:cs typeface="Courier New"/>
                <a:sym typeface="Courier New"/>
              </a:rPr>
              <a:t>=</a:t>
            </a:r>
            <a:r>
              <a:rPr lang="es" sz="1300">
                <a:solidFill>
                  <a:srgbClr val="F8F8F2"/>
                </a:solidFill>
                <a:latin typeface="Courier New"/>
                <a:ea typeface="Courier New"/>
                <a:cs typeface="Courier New"/>
                <a:sym typeface="Courier New"/>
              </a:rPr>
              <a:t> </a:t>
            </a:r>
            <a:r>
              <a:rPr lang="es" sz="1300" i="1">
                <a:solidFill>
                  <a:srgbClr val="FFB86C"/>
                </a:solidFill>
                <a:latin typeface="Courier New"/>
                <a:ea typeface="Courier New"/>
                <a:cs typeface="Courier New"/>
                <a:sym typeface="Courier New"/>
              </a:rPr>
              <a:t>nombre</a:t>
            </a:r>
            <a:r>
              <a:rPr lang="es" sz="1300">
                <a:solidFill>
                  <a:srgbClr val="F8F8F2"/>
                </a:solidFill>
                <a:latin typeface="Courier New"/>
                <a:ea typeface="Courier New"/>
                <a:cs typeface="Courier New"/>
                <a:sym typeface="Courier New"/>
              </a:rPr>
              <a:t>.</a:t>
            </a:r>
            <a:r>
              <a:rPr lang="es" sz="1300">
                <a:solidFill>
                  <a:srgbClr val="50FA7B"/>
                </a:solidFill>
                <a:latin typeface="Courier New"/>
                <a:ea typeface="Courier New"/>
                <a:cs typeface="Courier New"/>
                <a:sym typeface="Courier New"/>
              </a:rPr>
              <a:t>toUpperCase</a:t>
            </a:r>
            <a:r>
              <a:rPr lang="es" sz="1300">
                <a:solidFill>
                  <a:srgbClr val="F8F8F2"/>
                </a:solidFill>
                <a:latin typeface="Courier New"/>
                <a:ea typeface="Courier New"/>
                <a:cs typeface="Courier New"/>
                <a:sym typeface="Courier New"/>
              </a:rPr>
              <a:t>();</a:t>
            </a:r>
            <a:endParaRPr sz="1300">
              <a:solidFill>
                <a:srgbClr val="F8F8F2"/>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300">
                <a:solidFill>
                  <a:srgbClr val="F8F8F2"/>
                </a:solidFill>
                <a:latin typeface="Courier New"/>
                <a:ea typeface="Courier New"/>
                <a:cs typeface="Courier New"/>
                <a:sym typeface="Courier New"/>
              </a:rPr>
              <a:t>        </a:t>
            </a:r>
            <a:r>
              <a:rPr lang="es" sz="1300" i="1">
                <a:solidFill>
                  <a:srgbClr val="BD93F9"/>
                </a:solidFill>
                <a:latin typeface="Courier New"/>
                <a:ea typeface="Courier New"/>
                <a:cs typeface="Courier New"/>
                <a:sym typeface="Courier New"/>
              </a:rPr>
              <a:t>this</a:t>
            </a:r>
            <a:r>
              <a:rPr lang="es" sz="1300">
                <a:solidFill>
                  <a:srgbClr val="F8F8F2"/>
                </a:solidFill>
                <a:latin typeface="Courier New"/>
                <a:ea typeface="Courier New"/>
                <a:cs typeface="Courier New"/>
                <a:sym typeface="Courier New"/>
              </a:rPr>
              <a:t>.precio  </a:t>
            </a:r>
            <a:r>
              <a:rPr lang="es" sz="1300">
                <a:solidFill>
                  <a:srgbClr val="FF79C6"/>
                </a:solidFill>
                <a:latin typeface="Courier New"/>
                <a:ea typeface="Courier New"/>
                <a:cs typeface="Courier New"/>
                <a:sym typeface="Courier New"/>
              </a:rPr>
              <a:t>=</a:t>
            </a:r>
            <a:r>
              <a:rPr lang="es" sz="1300">
                <a:solidFill>
                  <a:srgbClr val="F8F8F2"/>
                </a:solidFill>
                <a:latin typeface="Courier New"/>
                <a:ea typeface="Courier New"/>
                <a:cs typeface="Courier New"/>
                <a:sym typeface="Courier New"/>
              </a:rPr>
              <a:t> </a:t>
            </a:r>
            <a:r>
              <a:rPr lang="es" sz="1300">
                <a:solidFill>
                  <a:srgbClr val="8BE9FD"/>
                </a:solidFill>
                <a:latin typeface="Courier New"/>
                <a:ea typeface="Courier New"/>
                <a:cs typeface="Courier New"/>
                <a:sym typeface="Courier New"/>
              </a:rPr>
              <a:t>parseFloat</a:t>
            </a:r>
            <a:r>
              <a:rPr lang="es" sz="1300">
                <a:solidFill>
                  <a:srgbClr val="F8F8F2"/>
                </a:solidFill>
                <a:latin typeface="Courier New"/>
                <a:ea typeface="Courier New"/>
                <a:cs typeface="Courier New"/>
                <a:sym typeface="Courier New"/>
              </a:rPr>
              <a:t>(</a:t>
            </a:r>
            <a:r>
              <a:rPr lang="es" sz="1300" i="1">
                <a:solidFill>
                  <a:srgbClr val="FFB86C"/>
                </a:solidFill>
                <a:latin typeface="Courier New"/>
                <a:ea typeface="Courier New"/>
                <a:cs typeface="Courier New"/>
                <a:sym typeface="Courier New"/>
              </a:rPr>
              <a:t>precio</a:t>
            </a:r>
            <a:r>
              <a:rPr lang="es" sz="1300">
                <a:solidFill>
                  <a:srgbClr val="F8F8F2"/>
                </a:solidFill>
                <a:latin typeface="Courier New"/>
                <a:ea typeface="Courier New"/>
                <a:cs typeface="Courier New"/>
                <a:sym typeface="Courier New"/>
              </a:rPr>
              <a:t>);</a:t>
            </a:r>
            <a:endParaRPr sz="1300">
              <a:solidFill>
                <a:srgbClr val="F8F8F2"/>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300">
                <a:solidFill>
                  <a:srgbClr val="F8F8F2"/>
                </a:solidFill>
                <a:latin typeface="Courier New"/>
                <a:ea typeface="Courier New"/>
                <a:cs typeface="Courier New"/>
                <a:sym typeface="Courier New"/>
              </a:rPr>
              <a:t>        </a:t>
            </a:r>
            <a:r>
              <a:rPr lang="es" sz="1300" i="1">
                <a:solidFill>
                  <a:srgbClr val="BD93F9"/>
                </a:solidFill>
                <a:latin typeface="Courier New"/>
                <a:ea typeface="Courier New"/>
                <a:cs typeface="Courier New"/>
                <a:sym typeface="Courier New"/>
              </a:rPr>
              <a:t>this</a:t>
            </a:r>
            <a:r>
              <a:rPr lang="es" sz="1300">
                <a:solidFill>
                  <a:srgbClr val="F8F8F2"/>
                </a:solidFill>
                <a:latin typeface="Courier New"/>
                <a:ea typeface="Courier New"/>
                <a:cs typeface="Courier New"/>
                <a:sym typeface="Courier New"/>
              </a:rPr>
              <a:t>.vendido </a:t>
            </a:r>
            <a:r>
              <a:rPr lang="es" sz="1300">
                <a:solidFill>
                  <a:srgbClr val="FF79C6"/>
                </a:solidFill>
                <a:latin typeface="Courier New"/>
                <a:ea typeface="Courier New"/>
                <a:cs typeface="Courier New"/>
                <a:sym typeface="Courier New"/>
              </a:rPr>
              <a:t>=</a:t>
            </a:r>
            <a:r>
              <a:rPr lang="es" sz="1300">
                <a:solidFill>
                  <a:srgbClr val="F8F8F2"/>
                </a:solidFill>
                <a:latin typeface="Courier New"/>
                <a:ea typeface="Courier New"/>
                <a:cs typeface="Courier New"/>
                <a:sym typeface="Courier New"/>
              </a:rPr>
              <a:t> </a:t>
            </a:r>
            <a:r>
              <a:rPr lang="es" sz="1300">
                <a:solidFill>
                  <a:srgbClr val="BD93F9"/>
                </a:solidFill>
                <a:latin typeface="Courier New"/>
                <a:ea typeface="Courier New"/>
                <a:cs typeface="Courier New"/>
                <a:sym typeface="Courier New"/>
              </a:rPr>
              <a:t>false</a:t>
            </a:r>
            <a:r>
              <a:rPr lang="es" sz="1300">
                <a:solidFill>
                  <a:srgbClr val="F8F8F2"/>
                </a:solidFill>
                <a:latin typeface="Courier New"/>
                <a:ea typeface="Courier New"/>
                <a:cs typeface="Courier New"/>
                <a:sym typeface="Courier New"/>
              </a:rPr>
              <a:t>;</a:t>
            </a:r>
            <a:endParaRPr sz="1300">
              <a:solidFill>
                <a:srgbClr val="F8F8F2"/>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300">
                <a:solidFill>
                  <a:srgbClr val="F8F8F2"/>
                </a:solidFill>
                <a:latin typeface="Courier New"/>
                <a:ea typeface="Courier New"/>
                <a:cs typeface="Courier New"/>
                <a:sym typeface="Courier New"/>
              </a:rPr>
              <a:t>    }</a:t>
            </a:r>
            <a:endParaRPr sz="1300">
              <a:solidFill>
                <a:srgbClr val="F8F8F2"/>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300">
                <a:solidFill>
                  <a:srgbClr val="F8F8F2"/>
                </a:solidFill>
                <a:latin typeface="Courier New"/>
                <a:ea typeface="Courier New"/>
                <a:cs typeface="Courier New"/>
                <a:sym typeface="Courier New"/>
              </a:rPr>
              <a:t>    </a:t>
            </a:r>
            <a:r>
              <a:rPr lang="es" sz="1300">
                <a:solidFill>
                  <a:srgbClr val="50FA7B"/>
                </a:solidFill>
                <a:latin typeface="Courier New"/>
                <a:ea typeface="Courier New"/>
                <a:cs typeface="Courier New"/>
                <a:sym typeface="Courier New"/>
              </a:rPr>
              <a:t>sumaIva</a:t>
            </a:r>
            <a:r>
              <a:rPr lang="es" sz="1300">
                <a:solidFill>
                  <a:srgbClr val="F8F8F2"/>
                </a:solidFill>
                <a:latin typeface="Courier New"/>
                <a:ea typeface="Courier New"/>
                <a:cs typeface="Courier New"/>
                <a:sym typeface="Courier New"/>
              </a:rPr>
              <a:t>() {</a:t>
            </a:r>
            <a:endParaRPr sz="1300">
              <a:solidFill>
                <a:srgbClr val="F8F8F2"/>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300">
                <a:solidFill>
                  <a:srgbClr val="F8F8F2"/>
                </a:solidFill>
                <a:latin typeface="Courier New"/>
                <a:ea typeface="Courier New"/>
                <a:cs typeface="Courier New"/>
                <a:sym typeface="Courier New"/>
              </a:rPr>
              <a:t>        </a:t>
            </a:r>
            <a:r>
              <a:rPr lang="es" sz="1300" i="1">
                <a:solidFill>
                  <a:srgbClr val="BD93F9"/>
                </a:solidFill>
                <a:latin typeface="Courier New"/>
                <a:ea typeface="Courier New"/>
                <a:cs typeface="Courier New"/>
                <a:sym typeface="Courier New"/>
              </a:rPr>
              <a:t>this</a:t>
            </a:r>
            <a:r>
              <a:rPr lang="es" sz="1300">
                <a:solidFill>
                  <a:srgbClr val="F8F8F2"/>
                </a:solidFill>
                <a:latin typeface="Courier New"/>
                <a:ea typeface="Courier New"/>
                <a:cs typeface="Courier New"/>
                <a:sym typeface="Courier New"/>
              </a:rPr>
              <a:t>.precio </a:t>
            </a:r>
            <a:r>
              <a:rPr lang="es" sz="1300">
                <a:solidFill>
                  <a:srgbClr val="FF79C6"/>
                </a:solidFill>
                <a:latin typeface="Courier New"/>
                <a:ea typeface="Courier New"/>
                <a:cs typeface="Courier New"/>
                <a:sym typeface="Courier New"/>
              </a:rPr>
              <a:t>=</a:t>
            </a:r>
            <a:r>
              <a:rPr lang="es" sz="1300">
                <a:solidFill>
                  <a:srgbClr val="F8F8F2"/>
                </a:solidFill>
                <a:latin typeface="Courier New"/>
                <a:ea typeface="Courier New"/>
                <a:cs typeface="Courier New"/>
                <a:sym typeface="Courier New"/>
              </a:rPr>
              <a:t> </a:t>
            </a:r>
            <a:r>
              <a:rPr lang="es" sz="1300" i="1">
                <a:solidFill>
                  <a:srgbClr val="BD93F9"/>
                </a:solidFill>
                <a:latin typeface="Courier New"/>
                <a:ea typeface="Courier New"/>
                <a:cs typeface="Courier New"/>
                <a:sym typeface="Courier New"/>
              </a:rPr>
              <a:t>this</a:t>
            </a:r>
            <a:r>
              <a:rPr lang="es" sz="1300">
                <a:solidFill>
                  <a:srgbClr val="F8F8F2"/>
                </a:solidFill>
                <a:latin typeface="Courier New"/>
                <a:ea typeface="Courier New"/>
                <a:cs typeface="Courier New"/>
                <a:sym typeface="Courier New"/>
              </a:rPr>
              <a:t>.precio </a:t>
            </a:r>
            <a:r>
              <a:rPr lang="es" sz="1300">
                <a:solidFill>
                  <a:srgbClr val="FF79C6"/>
                </a:solidFill>
                <a:latin typeface="Courier New"/>
                <a:ea typeface="Courier New"/>
                <a:cs typeface="Courier New"/>
                <a:sym typeface="Courier New"/>
              </a:rPr>
              <a:t>*</a:t>
            </a:r>
            <a:r>
              <a:rPr lang="es" sz="1300">
                <a:solidFill>
                  <a:srgbClr val="F8F8F2"/>
                </a:solidFill>
                <a:latin typeface="Courier New"/>
                <a:ea typeface="Courier New"/>
                <a:cs typeface="Courier New"/>
                <a:sym typeface="Courier New"/>
              </a:rPr>
              <a:t> </a:t>
            </a:r>
            <a:r>
              <a:rPr lang="es" sz="1300">
                <a:solidFill>
                  <a:srgbClr val="BD93F9"/>
                </a:solidFill>
                <a:latin typeface="Courier New"/>
                <a:ea typeface="Courier New"/>
                <a:cs typeface="Courier New"/>
                <a:sym typeface="Courier New"/>
              </a:rPr>
              <a:t>1.21</a:t>
            </a:r>
            <a:r>
              <a:rPr lang="es" sz="1300">
                <a:solidFill>
                  <a:srgbClr val="F8F8F2"/>
                </a:solidFill>
                <a:latin typeface="Courier New"/>
                <a:ea typeface="Courier New"/>
                <a:cs typeface="Courier New"/>
                <a:sym typeface="Courier New"/>
              </a:rPr>
              <a:t>;</a:t>
            </a:r>
            <a:endParaRPr sz="1300">
              <a:solidFill>
                <a:srgbClr val="F8F8F2"/>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300">
                <a:solidFill>
                  <a:srgbClr val="F8F8F2"/>
                </a:solidFill>
                <a:latin typeface="Courier New"/>
                <a:ea typeface="Courier New"/>
                <a:cs typeface="Courier New"/>
                <a:sym typeface="Courier New"/>
              </a:rPr>
              <a:t>    }</a:t>
            </a:r>
            <a:endParaRPr sz="1300">
              <a:solidFill>
                <a:srgbClr val="F8F8F2"/>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300">
                <a:solidFill>
                  <a:srgbClr val="F8F8F2"/>
                </a:solidFill>
                <a:latin typeface="Courier New"/>
                <a:ea typeface="Courier New"/>
                <a:cs typeface="Courier New"/>
                <a:sym typeface="Courier New"/>
              </a:rPr>
              <a:t>}</a:t>
            </a:r>
            <a:endParaRPr sz="1300">
              <a:solidFill>
                <a:srgbClr val="F8F8F2"/>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200">
                <a:solidFill>
                  <a:srgbClr val="6272A4"/>
                </a:solidFill>
                <a:latin typeface="Courier New"/>
                <a:ea typeface="Courier New"/>
                <a:cs typeface="Courier New"/>
                <a:sym typeface="Courier New"/>
              </a:rPr>
              <a:t>//Declaramos un array de productos para almacenar objetos</a:t>
            </a:r>
            <a:endParaRPr sz="1200">
              <a:solidFill>
                <a:srgbClr val="6272A4"/>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300">
                <a:solidFill>
                  <a:srgbClr val="FF79C6"/>
                </a:solidFill>
                <a:latin typeface="Courier New"/>
                <a:ea typeface="Courier New"/>
                <a:cs typeface="Courier New"/>
                <a:sym typeface="Courier New"/>
              </a:rPr>
              <a:t>const</a:t>
            </a:r>
            <a:r>
              <a:rPr lang="es" sz="1300">
                <a:solidFill>
                  <a:srgbClr val="F8F8F2"/>
                </a:solidFill>
                <a:latin typeface="Courier New"/>
                <a:ea typeface="Courier New"/>
                <a:cs typeface="Courier New"/>
                <a:sym typeface="Courier New"/>
              </a:rPr>
              <a:t> </a:t>
            </a:r>
            <a:r>
              <a:rPr lang="es" sz="1300">
                <a:solidFill>
                  <a:srgbClr val="BD93F9"/>
                </a:solidFill>
                <a:latin typeface="Courier New"/>
                <a:ea typeface="Courier New"/>
                <a:cs typeface="Courier New"/>
                <a:sym typeface="Courier New"/>
              </a:rPr>
              <a:t>productos</a:t>
            </a:r>
            <a:r>
              <a:rPr lang="es" sz="1300">
                <a:solidFill>
                  <a:srgbClr val="F8F8F2"/>
                </a:solidFill>
                <a:latin typeface="Courier New"/>
                <a:ea typeface="Courier New"/>
                <a:cs typeface="Courier New"/>
                <a:sym typeface="Courier New"/>
              </a:rPr>
              <a:t> </a:t>
            </a:r>
            <a:r>
              <a:rPr lang="es" sz="1300">
                <a:solidFill>
                  <a:srgbClr val="FF79C6"/>
                </a:solidFill>
                <a:latin typeface="Courier New"/>
                <a:ea typeface="Courier New"/>
                <a:cs typeface="Courier New"/>
                <a:sym typeface="Courier New"/>
              </a:rPr>
              <a:t>=</a:t>
            </a:r>
            <a:r>
              <a:rPr lang="es" sz="1300">
                <a:solidFill>
                  <a:srgbClr val="F8F8F2"/>
                </a:solidFill>
                <a:latin typeface="Courier New"/>
                <a:ea typeface="Courier New"/>
                <a:cs typeface="Courier New"/>
                <a:sym typeface="Courier New"/>
              </a:rPr>
              <a:t> [];</a:t>
            </a:r>
            <a:endParaRPr sz="1300">
              <a:solidFill>
                <a:srgbClr val="F8F8F2"/>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300">
                <a:solidFill>
                  <a:srgbClr val="BD93F9"/>
                </a:solidFill>
                <a:latin typeface="Courier New"/>
                <a:ea typeface="Courier New"/>
                <a:cs typeface="Courier New"/>
                <a:sym typeface="Courier New"/>
              </a:rPr>
              <a:t>productos</a:t>
            </a:r>
            <a:r>
              <a:rPr lang="es" sz="1300">
                <a:solidFill>
                  <a:srgbClr val="F8F8F2"/>
                </a:solidFill>
                <a:latin typeface="Courier New"/>
                <a:ea typeface="Courier New"/>
                <a:cs typeface="Courier New"/>
                <a:sym typeface="Courier New"/>
              </a:rPr>
              <a:t>.</a:t>
            </a:r>
            <a:r>
              <a:rPr lang="es" sz="1300">
                <a:solidFill>
                  <a:srgbClr val="50FA7B"/>
                </a:solidFill>
                <a:latin typeface="Courier New"/>
                <a:ea typeface="Courier New"/>
                <a:cs typeface="Courier New"/>
                <a:sym typeface="Courier New"/>
              </a:rPr>
              <a:t>push</a:t>
            </a:r>
            <a:r>
              <a:rPr lang="es" sz="1300">
                <a:solidFill>
                  <a:srgbClr val="F8F8F2"/>
                </a:solidFill>
                <a:latin typeface="Courier New"/>
                <a:ea typeface="Courier New"/>
                <a:cs typeface="Courier New"/>
                <a:sym typeface="Courier New"/>
              </a:rPr>
              <a:t>(</a:t>
            </a:r>
            <a:r>
              <a:rPr lang="es" sz="1300" b="1">
                <a:solidFill>
                  <a:srgbClr val="FF79C6"/>
                </a:solidFill>
                <a:latin typeface="Courier New"/>
                <a:ea typeface="Courier New"/>
                <a:cs typeface="Courier New"/>
                <a:sym typeface="Courier New"/>
              </a:rPr>
              <a:t>new</a:t>
            </a:r>
            <a:r>
              <a:rPr lang="es" sz="1300">
                <a:solidFill>
                  <a:srgbClr val="F8F8F2"/>
                </a:solidFill>
                <a:latin typeface="Courier New"/>
                <a:ea typeface="Courier New"/>
                <a:cs typeface="Courier New"/>
                <a:sym typeface="Courier New"/>
              </a:rPr>
              <a:t> </a:t>
            </a:r>
            <a:r>
              <a:rPr lang="es" sz="1300">
                <a:solidFill>
                  <a:srgbClr val="8BE9FD"/>
                </a:solidFill>
                <a:latin typeface="Courier New"/>
                <a:ea typeface="Courier New"/>
                <a:cs typeface="Courier New"/>
                <a:sym typeface="Courier New"/>
              </a:rPr>
              <a:t>Producto</a:t>
            </a:r>
            <a:r>
              <a:rPr lang="es" sz="1300">
                <a:solidFill>
                  <a:srgbClr val="F8F8F2"/>
                </a:solidFill>
                <a:latin typeface="Courier New"/>
                <a:ea typeface="Courier New"/>
                <a:cs typeface="Courier New"/>
                <a:sym typeface="Courier New"/>
              </a:rPr>
              <a:t>(</a:t>
            </a:r>
            <a:r>
              <a:rPr lang="es" sz="1300">
                <a:solidFill>
                  <a:srgbClr val="E9F284"/>
                </a:solidFill>
                <a:latin typeface="Courier New"/>
                <a:ea typeface="Courier New"/>
                <a:cs typeface="Courier New"/>
                <a:sym typeface="Courier New"/>
              </a:rPr>
              <a:t>"</a:t>
            </a:r>
            <a:r>
              <a:rPr lang="es" sz="1300">
                <a:solidFill>
                  <a:srgbClr val="F1FA8C"/>
                </a:solidFill>
                <a:latin typeface="Courier New"/>
                <a:ea typeface="Courier New"/>
                <a:cs typeface="Courier New"/>
                <a:sym typeface="Courier New"/>
              </a:rPr>
              <a:t>arroz</a:t>
            </a:r>
            <a:r>
              <a:rPr lang="es" sz="1300">
                <a:solidFill>
                  <a:srgbClr val="E9F284"/>
                </a:solidFill>
                <a:latin typeface="Courier New"/>
                <a:ea typeface="Courier New"/>
                <a:cs typeface="Courier New"/>
                <a:sym typeface="Courier New"/>
              </a:rPr>
              <a:t>"</a:t>
            </a:r>
            <a:r>
              <a:rPr lang="es" sz="1300">
                <a:solidFill>
                  <a:srgbClr val="F8F8F2"/>
                </a:solidFill>
                <a:latin typeface="Courier New"/>
                <a:ea typeface="Courier New"/>
                <a:cs typeface="Courier New"/>
                <a:sym typeface="Courier New"/>
              </a:rPr>
              <a:t>, </a:t>
            </a:r>
            <a:r>
              <a:rPr lang="es" sz="1300">
                <a:solidFill>
                  <a:srgbClr val="E9F284"/>
                </a:solidFill>
                <a:latin typeface="Courier New"/>
                <a:ea typeface="Courier New"/>
                <a:cs typeface="Courier New"/>
                <a:sym typeface="Courier New"/>
              </a:rPr>
              <a:t>"</a:t>
            </a:r>
            <a:r>
              <a:rPr lang="es" sz="1300">
                <a:solidFill>
                  <a:srgbClr val="F1FA8C"/>
                </a:solidFill>
                <a:latin typeface="Courier New"/>
                <a:ea typeface="Courier New"/>
                <a:cs typeface="Courier New"/>
                <a:sym typeface="Courier New"/>
              </a:rPr>
              <a:t>125</a:t>
            </a:r>
            <a:r>
              <a:rPr lang="es" sz="1300">
                <a:solidFill>
                  <a:srgbClr val="E9F284"/>
                </a:solidFill>
                <a:latin typeface="Courier New"/>
                <a:ea typeface="Courier New"/>
                <a:cs typeface="Courier New"/>
                <a:sym typeface="Courier New"/>
              </a:rPr>
              <a:t>"</a:t>
            </a:r>
            <a:r>
              <a:rPr lang="es" sz="1300">
                <a:solidFill>
                  <a:srgbClr val="F8F8F2"/>
                </a:solidFill>
                <a:latin typeface="Courier New"/>
                <a:ea typeface="Courier New"/>
                <a:cs typeface="Courier New"/>
                <a:sym typeface="Courier New"/>
              </a:rPr>
              <a:t>));</a:t>
            </a:r>
            <a:endParaRPr sz="1300">
              <a:solidFill>
                <a:srgbClr val="F8F8F2"/>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300">
                <a:solidFill>
                  <a:srgbClr val="BD93F9"/>
                </a:solidFill>
                <a:latin typeface="Courier New"/>
                <a:ea typeface="Courier New"/>
                <a:cs typeface="Courier New"/>
                <a:sym typeface="Courier New"/>
              </a:rPr>
              <a:t>productos</a:t>
            </a:r>
            <a:r>
              <a:rPr lang="es" sz="1300">
                <a:solidFill>
                  <a:srgbClr val="F8F8F2"/>
                </a:solidFill>
                <a:latin typeface="Courier New"/>
                <a:ea typeface="Courier New"/>
                <a:cs typeface="Courier New"/>
                <a:sym typeface="Courier New"/>
              </a:rPr>
              <a:t>.</a:t>
            </a:r>
            <a:r>
              <a:rPr lang="es" sz="1300">
                <a:solidFill>
                  <a:srgbClr val="50FA7B"/>
                </a:solidFill>
                <a:latin typeface="Courier New"/>
                <a:ea typeface="Courier New"/>
                <a:cs typeface="Courier New"/>
                <a:sym typeface="Courier New"/>
              </a:rPr>
              <a:t>push</a:t>
            </a:r>
            <a:r>
              <a:rPr lang="es" sz="1300">
                <a:solidFill>
                  <a:srgbClr val="F8F8F2"/>
                </a:solidFill>
                <a:latin typeface="Courier New"/>
                <a:ea typeface="Courier New"/>
                <a:cs typeface="Courier New"/>
                <a:sym typeface="Courier New"/>
              </a:rPr>
              <a:t>(</a:t>
            </a:r>
            <a:r>
              <a:rPr lang="es" sz="1300" b="1">
                <a:solidFill>
                  <a:srgbClr val="FF79C6"/>
                </a:solidFill>
                <a:latin typeface="Courier New"/>
                <a:ea typeface="Courier New"/>
                <a:cs typeface="Courier New"/>
                <a:sym typeface="Courier New"/>
              </a:rPr>
              <a:t>new</a:t>
            </a:r>
            <a:r>
              <a:rPr lang="es" sz="1300">
                <a:solidFill>
                  <a:srgbClr val="F8F8F2"/>
                </a:solidFill>
                <a:latin typeface="Courier New"/>
                <a:ea typeface="Courier New"/>
                <a:cs typeface="Courier New"/>
                <a:sym typeface="Courier New"/>
              </a:rPr>
              <a:t> </a:t>
            </a:r>
            <a:r>
              <a:rPr lang="es" sz="1300">
                <a:solidFill>
                  <a:srgbClr val="8BE9FD"/>
                </a:solidFill>
                <a:latin typeface="Courier New"/>
                <a:ea typeface="Courier New"/>
                <a:cs typeface="Courier New"/>
                <a:sym typeface="Courier New"/>
              </a:rPr>
              <a:t>Producto</a:t>
            </a:r>
            <a:r>
              <a:rPr lang="es" sz="1300">
                <a:solidFill>
                  <a:srgbClr val="F8F8F2"/>
                </a:solidFill>
                <a:latin typeface="Courier New"/>
                <a:ea typeface="Courier New"/>
                <a:cs typeface="Courier New"/>
                <a:sym typeface="Courier New"/>
              </a:rPr>
              <a:t>(</a:t>
            </a:r>
            <a:r>
              <a:rPr lang="es" sz="1300">
                <a:solidFill>
                  <a:srgbClr val="E9F284"/>
                </a:solidFill>
                <a:latin typeface="Courier New"/>
                <a:ea typeface="Courier New"/>
                <a:cs typeface="Courier New"/>
                <a:sym typeface="Courier New"/>
              </a:rPr>
              <a:t>"</a:t>
            </a:r>
            <a:r>
              <a:rPr lang="es" sz="1300">
                <a:solidFill>
                  <a:srgbClr val="F1FA8C"/>
                </a:solidFill>
                <a:latin typeface="Courier New"/>
                <a:ea typeface="Courier New"/>
                <a:cs typeface="Courier New"/>
                <a:sym typeface="Courier New"/>
              </a:rPr>
              <a:t>fideo</a:t>
            </a:r>
            <a:r>
              <a:rPr lang="es" sz="1300">
                <a:solidFill>
                  <a:srgbClr val="E9F284"/>
                </a:solidFill>
                <a:latin typeface="Courier New"/>
                <a:ea typeface="Courier New"/>
                <a:cs typeface="Courier New"/>
                <a:sym typeface="Courier New"/>
              </a:rPr>
              <a:t>"</a:t>
            </a:r>
            <a:r>
              <a:rPr lang="es" sz="1300">
                <a:solidFill>
                  <a:srgbClr val="F8F8F2"/>
                </a:solidFill>
                <a:latin typeface="Courier New"/>
                <a:ea typeface="Courier New"/>
                <a:cs typeface="Courier New"/>
                <a:sym typeface="Courier New"/>
              </a:rPr>
              <a:t>, </a:t>
            </a:r>
            <a:r>
              <a:rPr lang="es" sz="1300">
                <a:solidFill>
                  <a:srgbClr val="E9F284"/>
                </a:solidFill>
                <a:latin typeface="Courier New"/>
                <a:ea typeface="Courier New"/>
                <a:cs typeface="Courier New"/>
                <a:sym typeface="Courier New"/>
              </a:rPr>
              <a:t>"</a:t>
            </a:r>
            <a:r>
              <a:rPr lang="es" sz="1300">
                <a:solidFill>
                  <a:srgbClr val="F1FA8C"/>
                </a:solidFill>
                <a:latin typeface="Courier New"/>
                <a:ea typeface="Courier New"/>
                <a:cs typeface="Courier New"/>
                <a:sym typeface="Courier New"/>
              </a:rPr>
              <a:t>70</a:t>
            </a:r>
            <a:r>
              <a:rPr lang="es" sz="1300">
                <a:solidFill>
                  <a:srgbClr val="E9F284"/>
                </a:solidFill>
                <a:latin typeface="Courier New"/>
                <a:ea typeface="Courier New"/>
                <a:cs typeface="Courier New"/>
                <a:sym typeface="Courier New"/>
              </a:rPr>
              <a:t>"</a:t>
            </a:r>
            <a:r>
              <a:rPr lang="es" sz="1300">
                <a:solidFill>
                  <a:srgbClr val="F8F8F2"/>
                </a:solidFill>
                <a:latin typeface="Courier New"/>
                <a:ea typeface="Courier New"/>
                <a:cs typeface="Courier New"/>
                <a:sym typeface="Courier New"/>
              </a:rPr>
              <a:t>));</a:t>
            </a:r>
            <a:endParaRPr sz="1300">
              <a:solidFill>
                <a:srgbClr val="F8F8F2"/>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300">
                <a:solidFill>
                  <a:srgbClr val="BD93F9"/>
                </a:solidFill>
                <a:latin typeface="Courier New"/>
                <a:ea typeface="Courier New"/>
                <a:cs typeface="Courier New"/>
                <a:sym typeface="Courier New"/>
              </a:rPr>
              <a:t>productos</a:t>
            </a:r>
            <a:r>
              <a:rPr lang="es" sz="1300">
                <a:solidFill>
                  <a:srgbClr val="F8F8F2"/>
                </a:solidFill>
                <a:latin typeface="Courier New"/>
                <a:ea typeface="Courier New"/>
                <a:cs typeface="Courier New"/>
                <a:sym typeface="Courier New"/>
              </a:rPr>
              <a:t>.</a:t>
            </a:r>
            <a:r>
              <a:rPr lang="es" sz="1300">
                <a:solidFill>
                  <a:srgbClr val="50FA7B"/>
                </a:solidFill>
                <a:latin typeface="Courier New"/>
                <a:ea typeface="Courier New"/>
                <a:cs typeface="Courier New"/>
                <a:sym typeface="Courier New"/>
              </a:rPr>
              <a:t>push</a:t>
            </a:r>
            <a:r>
              <a:rPr lang="es" sz="1300">
                <a:solidFill>
                  <a:srgbClr val="F8F8F2"/>
                </a:solidFill>
                <a:latin typeface="Courier New"/>
                <a:ea typeface="Courier New"/>
                <a:cs typeface="Courier New"/>
                <a:sym typeface="Courier New"/>
              </a:rPr>
              <a:t>(</a:t>
            </a:r>
            <a:r>
              <a:rPr lang="es" sz="1300" b="1">
                <a:solidFill>
                  <a:srgbClr val="FF79C6"/>
                </a:solidFill>
                <a:latin typeface="Courier New"/>
                <a:ea typeface="Courier New"/>
                <a:cs typeface="Courier New"/>
                <a:sym typeface="Courier New"/>
              </a:rPr>
              <a:t>new</a:t>
            </a:r>
            <a:r>
              <a:rPr lang="es" sz="1300">
                <a:solidFill>
                  <a:srgbClr val="F8F8F2"/>
                </a:solidFill>
                <a:latin typeface="Courier New"/>
                <a:ea typeface="Courier New"/>
                <a:cs typeface="Courier New"/>
                <a:sym typeface="Courier New"/>
              </a:rPr>
              <a:t> </a:t>
            </a:r>
            <a:r>
              <a:rPr lang="es" sz="1300">
                <a:solidFill>
                  <a:srgbClr val="8BE9FD"/>
                </a:solidFill>
                <a:latin typeface="Courier New"/>
                <a:ea typeface="Courier New"/>
                <a:cs typeface="Courier New"/>
                <a:sym typeface="Courier New"/>
              </a:rPr>
              <a:t>Producto</a:t>
            </a:r>
            <a:r>
              <a:rPr lang="es" sz="1300">
                <a:solidFill>
                  <a:srgbClr val="F8F8F2"/>
                </a:solidFill>
                <a:latin typeface="Courier New"/>
                <a:ea typeface="Courier New"/>
                <a:cs typeface="Courier New"/>
                <a:sym typeface="Courier New"/>
              </a:rPr>
              <a:t>(</a:t>
            </a:r>
            <a:r>
              <a:rPr lang="es" sz="1300">
                <a:solidFill>
                  <a:srgbClr val="E9F284"/>
                </a:solidFill>
                <a:latin typeface="Courier New"/>
                <a:ea typeface="Courier New"/>
                <a:cs typeface="Courier New"/>
                <a:sym typeface="Courier New"/>
              </a:rPr>
              <a:t>"</a:t>
            </a:r>
            <a:r>
              <a:rPr lang="es" sz="1300">
                <a:solidFill>
                  <a:srgbClr val="F1FA8C"/>
                </a:solidFill>
                <a:latin typeface="Courier New"/>
                <a:ea typeface="Courier New"/>
                <a:cs typeface="Courier New"/>
                <a:sym typeface="Courier New"/>
              </a:rPr>
              <a:t>pan</a:t>
            </a:r>
            <a:r>
              <a:rPr lang="es" sz="1300">
                <a:solidFill>
                  <a:srgbClr val="E9F284"/>
                </a:solidFill>
                <a:latin typeface="Courier New"/>
                <a:ea typeface="Courier New"/>
                <a:cs typeface="Courier New"/>
                <a:sym typeface="Courier New"/>
              </a:rPr>
              <a:t>"</a:t>
            </a:r>
            <a:r>
              <a:rPr lang="es" sz="1300">
                <a:solidFill>
                  <a:srgbClr val="F8F8F2"/>
                </a:solidFill>
                <a:latin typeface="Courier New"/>
                <a:ea typeface="Courier New"/>
                <a:cs typeface="Courier New"/>
                <a:sym typeface="Courier New"/>
              </a:rPr>
              <a:t>, </a:t>
            </a:r>
            <a:r>
              <a:rPr lang="es" sz="1300">
                <a:solidFill>
                  <a:srgbClr val="E9F284"/>
                </a:solidFill>
                <a:latin typeface="Courier New"/>
                <a:ea typeface="Courier New"/>
                <a:cs typeface="Courier New"/>
                <a:sym typeface="Courier New"/>
              </a:rPr>
              <a:t>"</a:t>
            </a:r>
            <a:r>
              <a:rPr lang="es" sz="1300">
                <a:solidFill>
                  <a:srgbClr val="F1FA8C"/>
                </a:solidFill>
                <a:latin typeface="Courier New"/>
                <a:ea typeface="Courier New"/>
                <a:cs typeface="Courier New"/>
                <a:sym typeface="Courier New"/>
              </a:rPr>
              <a:t>50</a:t>
            </a:r>
            <a:r>
              <a:rPr lang="es" sz="1300">
                <a:solidFill>
                  <a:srgbClr val="E9F284"/>
                </a:solidFill>
                <a:latin typeface="Courier New"/>
                <a:ea typeface="Courier New"/>
                <a:cs typeface="Courier New"/>
                <a:sym typeface="Courier New"/>
              </a:rPr>
              <a:t>"</a:t>
            </a:r>
            <a:r>
              <a:rPr lang="es" sz="1300">
                <a:solidFill>
                  <a:srgbClr val="F8F8F2"/>
                </a:solidFill>
                <a:latin typeface="Courier New"/>
                <a:ea typeface="Courier New"/>
                <a:cs typeface="Courier New"/>
                <a:sym typeface="Courier New"/>
              </a:rPr>
              <a:t>));</a:t>
            </a:r>
            <a:endParaRPr sz="1300">
              <a:solidFill>
                <a:srgbClr val="F8F8F2"/>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200">
                <a:solidFill>
                  <a:srgbClr val="6272A4"/>
                </a:solidFill>
                <a:latin typeface="Courier New"/>
                <a:ea typeface="Courier New"/>
                <a:cs typeface="Courier New"/>
                <a:sym typeface="Courier New"/>
              </a:rPr>
              <a:t>//Iteramos el array con for...of para modificarlos a todos</a:t>
            </a:r>
            <a:endParaRPr sz="1200">
              <a:solidFill>
                <a:srgbClr val="6272A4"/>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300">
                <a:solidFill>
                  <a:srgbClr val="FF79C6"/>
                </a:solidFill>
                <a:latin typeface="Courier New"/>
                <a:ea typeface="Courier New"/>
                <a:cs typeface="Courier New"/>
                <a:sym typeface="Courier New"/>
              </a:rPr>
              <a:t>for</a:t>
            </a:r>
            <a:r>
              <a:rPr lang="es" sz="1300">
                <a:solidFill>
                  <a:srgbClr val="F8F8F2"/>
                </a:solidFill>
                <a:latin typeface="Courier New"/>
                <a:ea typeface="Courier New"/>
                <a:cs typeface="Courier New"/>
                <a:sym typeface="Courier New"/>
              </a:rPr>
              <a:t> (</a:t>
            </a:r>
            <a:r>
              <a:rPr lang="es" sz="1300">
                <a:solidFill>
                  <a:srgbClr val="FF79C6"/>
                </a:solidFill>
                <a:latin typeface="Courier New"/>
                <a:ea typeface="Courier New"/>
                <a:cs typeface="Courier New"/>
                <a:sym typeface="Courier New"/>
              </a:rPr>
              <a:t>const</a:t>
            </a:r>
            <a:r>
              <a:rPr lang="es" sz="1300">
                <a:solidFill>
                  <a:srgbClr val="F8F8F2"/>
                </a:solidFill>
                <a:latin typeface="Courier New"/>
                <a:ea typeface="Courier New"/>
                <a:cs typeface="Courier New"/>
                <a:sym typeface="Courier New"/>
              </a:rPr>
              <a:t> </a:t>
            </a:r>
            <a:r>
              <a:rPr lang="es" sz="1300">
                <a:solidFill>
                  <a:srgbClr val="BD93F9"/>
                </a:solidFill>
                <a:latin typeface="Courier New"/>
                <a:ea typeface="Courier New"/>
                <a:cs typeface="Courier New"/>
                <a:sym typeface="Courier New"/>
              </a:rPr>
              <a:t>producto</a:t>
            </a:r>
            <a:r>
              <a:rPr lang="es" sz="1300">
                <a:solidFill>
                  <a:srgbClr val="F8F8F2"/>
                </a:solidFill>
                <a:latin typeface="Courier New"/>
                <a:ea typeface="Courier New"/>
                <a:cs typeface="Courier New"/>
                <a:sym typeface="Courier New"/>
              </a:rPr>
              <a:t> </a:t>
            </a:r>
            <a:r>
              <a:rPr lang="es" sz="1300">
                <a:solidFill>
                  <a:srgbClr val="FF79C6"/>
                </a:solidFill>
                <a:latin typeface="Courier New"/>
                <a:ea typeface="Courier New"/>
                <a:cs typeface="Courier New"/>
                <a:sym typeface="Courier New"/>
              </a:rPr>
              <a:t>of</a:t>
            </a:r>
            <a:r>
              <a:rPr lang="es" sz="1300">
                <a:solidFill>
                  <a:srgbClr val="F8F8F2"/>
                </a:solidFill>
                <a:latin typeface="Courier New"/>
                <a:ea typeface="Courier New"/>
                <a:cs typeface="Courier New"/>
                <a:sym typeface="Courier New"/>
              </a:rPr>
              <a:t> </a:t>
            </a:r>
            <a:r>
              <a:rPr lang="es" sz="1300">
                <a:solidFill>
                  <a:srgbClr val="BD93F9"/>
                </a:solidFill>
                <a:latin typeface="Courier New"/>
                <a:ea typeface="Courier New"/>
                <a:cs typeface="Courier New"/>
                <a:sym typeface="Courier New"/>
              </a:rPr>
              <a:t>productos</a:t>
            </a:r>
            <a:r>
              <a:rPr lang="es" sz="1300">
                <a:solidFill>
                  <a:srgbClr val="F8F8F2"/>
                </a:solidFill>
                <a:latin typeface="Courier New"/>
                <a:ea typeface="Courier New"/>
                <a:cs typeface="Courier New"/>
                <a:sym typeface="Courier New"/>
              </a:rPr>
              <a:t>)</a:t>
            </a:r>
            <a:endParaRPr sz="1300">
              <a:solidFill>
                <a:srgbClr val="F8F8F2"/>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300">
                <a:solidFill>
                  <a:srgbClr val="F8F8F2"/>
                </a:solidFill>
                <a:latin typeface="Courier New"/>
                <a:ea typeface="Courier New"/>
                <a:cs typeface="Courier New"/>
                <a:sym typeface="Courier New"/>
              </a:rPr>
              <a:t>    </a:t>
            </a:r>
            <a:r>
              <a:rPr lang="es" sz="1300">
                <a:solidFill>
                  <a:srgbClr val="BD93F9"/>
                </a:solidFill>
                <a:latin typeface="Courier New"/>
                <a:ea typeface="Courier New"/>
                <a:cs typeface="Courier New"/>
                <a:sym typeface="Courier New"/>
              </a:rPr>
              <a:t>producto</a:t>
            </a:r>
            <a:r>
              <a:rPr lang="es" sz="1300">
                <a:solidFill>
                  <a:srgbClr val="F8F8F2"/>
                </a:solidFill>
                <a:latin typeface="Courier New"/>
                <a:ea typeface="Courier New"/>
                <a:cs typeface="Courier New"/>
                <a:sym typeface="Courier New"/>
              </a:rPr>
              <a:t>.</a:t>
            </a:r>
            <a:r>
              <a:rPr lang="es" sz="1300">
                <a:solidFill>
                  <a:srgbClr val="50FA7B"/>
                </a:solidFill>
                <a:latin typeface="Courier New"/>
                <a:ea typeface="Courier New"/>
                <a:cs typeface="Courier New"/>
                <a:sym typeface="Courier New"/>
              </a:rPr>
              <a:t>sumaIva</a:t>
            </a:r>
            <a:r>
              <a:rPr lang="es" sz="1300">
                <a:solidFill>
                  <a:srgbClr val="F8F8F2"/>
                </a:solidFill>
                <a:latin typeface="Courier New"/>
                <a:ea typeface="Courier New"/>
                <a:cs typeface="Courier New"/>
                <a:sym typeface="Courier New"/>
              </a:rPr>
              <a:t>();</a:t>
            </a:r>
            <a:endParaRPr sz="1300">
              <a:solidFill>
                <a:srgbClr val="F8F8F2"/>
              </a:solidFill>
              <a:latin typeface="Courier New"/>
              <a:ea typeface="Courier New"/>
              <a:cs typeface="Courier New"/>
              <a:sym typeface="Courier New"/>
            </a:endParaRPr>
          </a:p>
          <a:p>
            <a:pPr marL="0" lvl="0" indent="0" algn="l" rtl="0">
              <a:lnSpc>
                <a:spcPct val="135714"/>
              </a:lnSpc>
              <a:spcBef>
                <a:spcPts val="0"/>
              </a:spcBef>
              <a:spcAft>
                <a:spcPts val="0"/>
              </a:spcAft>
              <a:buNone/>
            </a:pPr>
            <a:endParaRPr sz="1300">
              <a:solidFill>
                <a:srgbClr val="F8F8F2"/>
              </a:solidFill>
              <a:highlight>
                <a:srgbClr val="282A36"/>
              </a:highlight>
              <a:latin typeface="Courier New"/>
              <a:ea typeface="Courier New"/>
              <a:cs typeface="Courier New"/>
              <a:sym typeface="Courier New"/>
            </a:endParaRPr>
          </a:p>
          <a:p>
            <a:pPr marL="0" lvl="0" indent="0" algn="l" rtl="0">
              <a:lnSpc>
                <a:spcPct val="135714"/>
              </a:lnSpc>
              <a:spcBef>
                <a:spcPts val="0"/>
              </a:spcBef>
              <a:spcAft>
                <a:spcPts val="0"/>
              </a:spcAft>
              <a:buNone/>
            </a:pPr>
            <a:endParaRPr sz="1300">
              <a:solidFill>
                <a:srgbClr val="6272A4"/>
              </a:solidFill>
              <a:latin typeface="Courier New"/>
              <a:ea typeface="Courier New"/>
              <a:cs typeface="Courier New"/>
              <a:sym typeface="Courier New"/>
            </a:endParaRPr>
          </a:p>
          <a:p>
            <a:pPr marL="0" lvl="0" indent="0" algn="l" rtl="0">
              <a:lnSpc>
                <a:spcPct val="150000"/>
              </a:lnSpc>
              <a:spcBef>
                <a:spcPts val="0"/>
              </a:spcBef>
              <a:spcAft>
                <a:spcPts val="0"/>
              </a:spcAft>
              <a:buNone/>
            </a:pPr>
            <a:endParaRPr sz="1300">
              <a:solidFill>
                <a:srgbClr val="F06292"/>
              </a:solidFill>
              <a:latin typeface="Courier New"/>
              <a:ea typeface="Courier New"/>
              <a:cs typeface="Courier New"/>
              <a:sym typeface="Courier New"/>
            </a:endParaRPr>
          </a:p>
          <a:p>
            <a:pPr marL="0" lvl="0" indent="0" algn="l" rtl="0">
              <a:lnSpc>
                <a:spcPct val="150000"/>
              </a:lnSpc>
              <a:spcBef>
                <a:spcPts val="0"/>
              </a:spcBef>
              <a:spcAft>
                <a:spcPts val="0"/>
              </a:spcAft>
              <a:buNone/>
            </a:pPr>
            <a:endParaRPr sz="1300">
              <a:solidFill>
                <a:srgbClr val="4DD0E1"/>
              </a:solidFill>
              <a:latin typeface="Courier New"/>
              <a:ea typeface="Courier New"/>
              <a:cs typeface="Courier New"/>
              <a:sym typeface="Courier New"/>
            </a:endParaRPr>
          </a:p>
        </p:txBody>
      </p:sp>
      <p:pic>
        <p:nvPicPr>
          <p:cNvPr id="392" name="Google Shape;392;p50"/>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sp>
        <p:nvSpPr>
          <p:cNvPr id="397" name="Google Shape;397;p51"/>
          <p:cNvSpPr txBox="1"/>
          <p:nvPr/>
        </p:nvSpPr>
        <p:spPr>
          <a:xfrm>
            <a:off x="1445150" y="688825"/>
            <a:ext cx="7169400" cy="6696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3500" b="1">
                <a:solidFill>
                  <a:srgbClr val="EAFF6A"/>
                </a:solidFill>
                <a:latin typeface="DM Sans"/>
                <a:ea typeface="DM Sans"/>
                <a:cs typeface="DM Sans"/>
                <a:sym typeface="DM Sans"/>
              </a:rPr>
              <a:t>Ejemplo en vivo</a:t>
            </a:r>
            <a:endParaRPr sz="3500" b="1">
              <a:solidFill>
                <a:srgbClr val="EAFF6A"/>
              </a:solidFill>
              <a:latin typeface="DM Sans"/>
              <a:ea typeface="DM Sans"/>
              <a:cs typeface="DM Sans"/>
              <a:sym typeface="DM Sans"/>
            </a:endParaRPr>
          </a:p>
        </p:txBody>
      </p:sp>
      <p:sp>
        <p:nvSpPr>
          <p:cNvPr id="398" name="Google Shape;398;p51"/>
          <p:cNvSpPr txBox="1"/>
          <p:nvPr/>
        </p:nvSpPr>
        <p:spPr>
          <a:xfrm>
            <a:off x="475500" y="1085400"/>
            <a:ext cx="7681200" cy="1339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500">
              <a:solidFill>
                <a:srgbClr val="B7B7B7"/>
              </a:solidFill>
              <a:latin typeface="DM Sans"/>
              <a:ea typeface="DM Sans"/>
              <a:cs typeface="DM Sans"/>
              <a:sym typeface="DM Sans"/>
            </a:endParaRPr>
          </a:p>
          <a:p>
            <a:pPr marL="0" lvl="0" indent="0" algn="l" rtl="0">
              <a:spcBef>
                <a:spcPts val="0"/>
              </a:spcBef>
              <a:spcAft>
                <a:spcPts val="0"/>
              </a:spcAft>
              <a:buNone/>
            </a:pPr>
            <a:r>
              <a:rPr lang="es" sz="2500">
                <a:solidFill>
                  <a:srgbClr val="B7B7B7"/>
                </a:solidFill>
                <a:latin typeface="DM Sans"/>
                <a:ea typeface="DM Sans"/>
                <a:cs typeface="DM Sans"/>
                <a:sym typeface="DM Sans"/>
              </a:rPr>
              <a:t>¡VAMOS A PRACTICAR LO VISTO!</a:t>
            </a:r>
            <a:endParaRPr sz="2500" b="1">
              <a:solidFill>
                <a:srgbClr val="B7B7B7"/>
              </a:solidFill>
              <a:latin typeface="Helvetica Neue"/>
              <a:ea typeface="Helvetica Neue"/>
              <a:cs typeface="Helvetica Neue"/>
              <a:sym typeface="Helvetica Neue"/>
            </a:endParaRPr>
          </a:p>
          <a:p>
            <a:pPr marL="0" lvl="0" indent="0" algn="l" rtl="0">
              <a:spcBef>
                <a:spcPts val="0"/>
              </a:spcBef>
              <a:spcAft>
                <a:spcPts val="0"/>
              </a:spcAft>
              <a:buNone/>
            </a:pPr>
            <a:endParaRPr sz="2500" b="1">
              <a:solidFill>
                <a:srgbClr val="B7B7B7"/>
              </a:solidFill>
              <a:latin typeface="Helvetica Neue"/>
              <a:ea typeface="Helvetica Neue"/>
              <a:cs typeface="Helvetica Neue"/>
              <a:sym typeface="Helvetica Neue"/>
            </a:endParaRPr>
          </a:p>
        </p:txBody>
      </p:sp>
      <p:grpSp>
        <p:nvGrpSpPr>
          <p:cNvPr id="399" name="Google Shape;399;p51"/>
          <p:cNvGrpSpPr/>
          <p:nvPr/>
        </p:nvGrpSpPr>
        <p:grpSpPr>
          <a:xfrm>
            <a:off x="473351" y="619523"/>
            <a:ext cx="738900" cy="738900"/>
            <a:chOff x="473351" y="619523"/>
            <a:chExt cx="738900" cy="738900"/>
          </a:xfrm>
        </p:grpSpPr>
        <p:sp>
          <p:nvSpPr>
            <p:cNvPr id="400" name="Google Shape;400;p51"/>
            <p:cNvSpPr/>
            <p:nvPr/>
          </p:nvSpPr>
          <p:spPr>
            <a:xfrm>
              <a:off x="473351" y="619523"/>
              <a:ext cx="738900" cy="73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01" name="Google Shape;401;p51" title="ícono de ejemplo en vivo"/>
            <p:cNvPicPr preferRelativeResize="0"/>
            <p:nvPr/>
          </p:nvPicPr>
          <p:blipFill>
            <a:blip r:embed="rId3">
              <a:alphaModFix/>
            </a:blip>
            <a:stretch>
              <a:fillRect/>
            </a:stretch>
          </p:blipFill>
          <p:spPr>
            <a:xfrm>
              <a:off x="616475" y="762650"/>
              <a:ext cx="452650" cy="452650"/>
            </a:xfrm>
            <a:prstGeom prst="rect">
              <a:avLst/>
            </a:prstGeom>
            <a:noFill/>
            <a:ln>
              <a:noFill/>
            </a:ln>
          </p:spPr>
        </p:pic>
      </p:grpSp>
      <p:pic>
        <p:nvPicPr>
          <p:cNvPr id="402" name="Google Shape;402;p51"/>
          <p:cNvPicPr preferRelativeResize="0"/>
          <p:nvPr/>
        </p:nvPicPr>
        <p:blipFill>
          <a:blip r:embed="rId4">
            <a:alphaModFix/>
          </a:blip>
          <a:stretch>
            <a:fillRect/>
          </a:stretch>
        </p:blipFill>
        <p:spPr>
          <a:xfrm>
            <a:off x="2411975" y="2161575"/>
            <a:ext cx="4320044" cy="243002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06"/>
        <p:cNvGrpSpPr/>
        <p:nvPr/>
      </p:nvGrpSpPr>
      <p:grpSpPr>
        <a:xfrm>
          <a:off x="0" y="0"/>
          <a:ext cx="0" cy="0"/>
          <a:chOff x="0" y="0"/>
          <a:chExt cx="0" cy="0"/>
        </a:xfrm>
      </p:grpSpPr>
      <p:grpSp>
        <p:nvGrpSpPr>
          <p:cNvPr id="407" name="Google Shape;407;p52"/>
          <p:cNvGrpSpPr/>
          <p:nvPr/>
        </p:nvGrpSpPr>
        <p:grpSpPr>
          <a:xfrm>
            <a:off x="4202551" y="905623"/>
            <a:ext cx="738900" cy="738900"/>
            <a:chOff x="7208351" y="2467173"/>
            <a:chExt cx="738900" cy="738900"/>
          </a:xfrm>
        </p:grpSpPr>
        <p:sp>
          <p:nvSpPr>
            <p:cNvPr id="408" name="Google Shape;408;p52"/>
            <p:cNvSpPr/>
            <p:nvPr/>
          </p:nvSpPr>
          <p:spPr>
            <a:xfrm>
              <a:off x="7208351" y="2467173"/>
              <a:ext cx="738900" cy="738900"/>
            </a:xfrm>
            <a:prstGeom prst="ellipse">
              <a:avLst/>
            </a:prstGeom>
            <a:solidFill>
              <a:srgbClr val="EAF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09" name="Google Shape;409;p52" title="ícono de entrega final"/>
            <p:cNvPicPr preferRelativeResize="0"/>
            <p:nvPr/>
          </p:nvPicPr>
          <p:blipFill>
            <a:blip r:embed="rId3">
              <a:alphaModFix/>
            </a:blip>
            <a:stretch>
              <a:fillRect/>
            </a:stretch>
          </p:blipFill>
          <p:spPr>
            <a:xfrm>
              <a:off x="7352500" y="2611301"/>
              <a:ext cx="450600" cy="450622"/>
            </a:xfrm>
            <a:prstGeom prst="rect">
              <a:avLst/>
            </a:prstGeom>
            <a:noFill/>
            <a:ln>
              <a:noFill/>
            </a:ln>
          </p:spPr>
        </p:pic>
      </p:grpSp>
      <p:sp>
        <p:nvSpPr>
          <p:cNvPr id="410" name="Google Shape;410;p52"/>
          <p:cNvSpPr txBox="1"/>
          <p:nvPr/>
        </p:nvSpPr>
        <p:spPr>
          <a:xfrm>
            <a:off x="1461300" y="1836688"/>
            <a:ext cx="6221400" cy="7389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s" sz="4000" b="1">
                <a:solidFill>
                  <a:schemeClr val="lt1"/>
                </a:solidFill>
                <a:latin typeface="DM Sans"/>
                <a:ea typeface="DM Sans"/>
                <a:cs typeface="DM Sans"/>
                <a:sym typeface="DM Sans"/>
              </a:rPr>
              <a:t>#CoderAlert</a:t>
            </a:r>
            <a:endParaRPr sz="4000" b="1">
              <a:solidFill>
                <a:schemeClr val="lt1"/>
              </a:solidFill>
              <a:latin typeface="DM Sans"/>
              <a:ea typeface="DM Sans"/>
              <a:cs typeface="DM Sans"/>
              <a:sym typeface="DM Sans"/>
            </a:endParaRPr>
          </a:p>
        </p:txBody>
      </p:sp>
      <p:sp>
        <p:nvSpPr>
          <p:cNvPr id="411" name="Google Shape;411;p52"/>
          <p:cNvSpPr txBox="1"/>
          <p:nvPr/>
        </p:nvSpPr>
        <p:spPr>
          <a:xfrm>
            <a:off x="475500" y="2767775"/>
            <a:ext cx="8193000" cy="1416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 sz="2000">
                <a:solidFill>
                  <a:schemeClr val="lt1"/>
                </a:solidFill>
                <a:latin typeface="DM Sans"/>
                <a:ea typeface="DM Sans"/>
                <a:cs typeface="DM Sans"/>
                <a:sym typeface="DM Sans"/>
              </a:rPr>
              <a:t>Encontrarás en la </a:t>
            </a:r>
            <a:r>
              <a:rPr lang="es" sz="2000" u="sng">
                <a:solidFill>
                  <a:schemeClr val="hlink"/>
                </a:solidFill>
                <a:latin typeface="DM Sans"/>
                <a:ea typeface="DM Sans"/>
                <a:cs typeface="DM Sans"/>
                <a:sym typeface="DM Sans"/>
                <a:hlinkClick r:id="rId4"/>
              </a:rPr>
              <a:t>Guía de Actividades</a:t>
            </a:r>
            <a:r>
              <a:rPr lang="es" sz="2000" u="sng">
                <a:solidFill>
                  <a:schemeClr val="hlink"/>
                </a:solidFill>
                <a:latin typeface="DM Sans"/>
                <a:ea typeface="DM Sans"/>
                <a:cs typeface="DM Sans"/>
                <a:sym typeface="DM Sans"/>
                <a:hlinkClick r:id="rId5"/>
              </a:rPr>
              <a:t> </a:t>
            </a:r>
            <a:r>
              <a:rPr lang="es" sz="2000">
                <a:solidFill>
                  <a:schemeClr val="lt1"/>
                </a:solidFill>
                <a:latin typeface="DM Sans"/>
                <a:ea typeface="DM Sans"/>
                <a:cs typeface="DM Sans"/>
                <a:sym typeface="DM Sans"/>
              </a:rPr>
              <a:t>del curso un ejercicio para aplicar todo lo aprendido hoy sobre</a:t>
            </a:r>
            <a:r>
              <a:rPr lang="es" sz="2000">
                <a:solidFill>
                  <a:schemeClr val="lt1"/>
                </a:solidFill>
                <a:highlight>
                  <a:srgbClr val="EAFF6A"/>
                </a:highlight>
                <a:latin typeface="DM Sans"/>
                <a:ea typeface="DM Sans"/>
                <a:cs typeface="DM Sans"/>
                <a:sym typeface="DM Sans"/>
              </a:rPr>
              <a:t> arrays</a:t>
            </a:r>
            <a:r>
              <a:rPr lang="es" sz="2000">
                <a:solidFill>
                  <a:schemeClr val="lt1"/>
                </a:solidFill>
                <a:latin typeface="DM Sans"/>
                <a:ea typeface="DM Sans"/>
                <a:cs typeface="DM Sans"/>
                <a:sym typeface="DM Sans"/>
              </a:rPr>
              <a:t> a tu Proyecto. ¡Será fundamental al momento de realizar tu primera pre entrega en clase Nº</a:t>
            </a:r>
            <a:r>
              <a:rPr lang="es" sz="2000">
                <a:solidFill>
                  <a:schemeClr val="dk1"/>
                </a:solidFill>
                <a:highlight>
                  <a:srgbClr val="EAFF6A"/>
                </a:highlight>
                <a:latin typeface="DM Sans"/>
                <a:ea typeface="DM Sans"/>
                <a:cs typeface="DM Sans"/>
                <a:sym typeface="DM Sans"/>
              </a:rPr>
              <a:t>8</a:t>
            </a:r>
            <a:r>
              <a:rPr lang="es" sz="2000">
                <a:solidFill>
                  <a:schemeClr val="lt1"/>
                </a:solidFill>
                <a:latin typeface="DM Sans"/>
                <a:ea typeface="DM Sans"/>
                <a:cs typeface="DM Sans"/>
                <a:sym typeface="DM Sans"/>
              </a:rPr>
              <a:t>!</a:t>
            </a:r>
            <a:endParaRPr sz="2000">
              <a:solidFill>
                <a:schemeClr val="lt1"/>
              </a:solidFill>
              <a:latin typeface="DM Sans"/>
              <a:ea typeface="DM Sans"/>
              <a:cs typeface="DM Sans"/>
              <a:sym typeface="DM Sans"/>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15"/>
        <p:cNvGrpSpPr/>
        <p:nvPr/>
      </p:nvGrpSpPr>
      <p:grpSpPr>
        <a:xfrm>
          <a:off x="0" y="0"/>
          <a:ext cx="0" cy="0"/>
          <a:chOff x="0" y="0"/>
          <a:chExt cx="0" cy="0"/>
        </a:xfrm>
      </p:grpSpPr>
      <p:sp>
        <p:nvSpPr>
          <p:cNvPr id="416" name="Google Shape;416;p53"/>
          <p:cNvSpPr txBox="1"/>
          <p:nvPr/>
        </p:nvSpPr>
        <p:spPr>
          <a:xfrm>
            <a:off x="540125" y="926475"/>
            <a:ext cx="7001100" cy="7389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4000" b="1">
                <a:solidFill>
                  <a:schemeClr val="dk1"/>
                </a:solidFill>
                <a:latin typeface="DM Sans"/>
                <a:ea typeface="DM Sans"/>
                <a:cs typeface="DM Sans"/>
                <a:sym typeface="DM Sans"/>
              </a:rPr>
              <a:t>Incorporar Arrays</a:t>
            </a:r>
            <a:endParaRPr sz="4000" b="1">
              <a:solidFill>
                <a:schemeClr val="dk1"/>
              </a:solidFill>
              <a:latin typeface="DM Sans"/>
              <a:ea typeface="DM Sans"/>
              <a:cs typeface="DM Sans"/>
              <a:sym typeface="DM Sans"/>
            </a:endParaRPr>
          </a:p>
        </p:txBody>
      </p:sp>
      <p:pic>
        <p:nvPicPr>
          <p:cNvPr id="417" name="Google Shape;417;p53"/>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418" name="Google Shape;418;p53"/>
          <p:cNvSpPr txBox="1"/>
          <p:nvPr/>
        </p:nvSpPr>
        <p:spPr>
          <a:xfrm>
            <a:off x="457725" y="1832875"/>
            <a:ext cx="7871100" cy="285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s" sz="1350" b="1">
                <a:solidFill>
                  <a:schemeClr val="dk1"/>
                </a:solidFill>
                <a:latin typeface="DM Sans"/>
                <a:ea typeface="DM Sans"/>
                <a:cs typeface="DM Sans"/>
                <a:sym typeface="DM Sans"/>
              </a:rPr>
              <a:t>Consigna</a:t>
            </a:r>
            <a:endParaRPr sz="1350" b="1">
              <a:solidFill>
                <a:schemeClr val="dk1"/>
              </a:solidFill>
              <a:latin typeface="DM Sans"/>
              <a:ea typeface="DM Sans"/>
              <a:cs typeface="DM Sans"/>
              <a:sym typeface="DM Sans"/>
            </a:endParaRPr>
          </a:p>
          <a:p>
            <a:pPr marL="0" lvl="0" indent="0" algn="l" rtl="0">
              <a:lnSpc>
                <a:spcPct val="30000"/>
              </a:lnSpc>
              <a:spcBef>
                <a:spcPts val="0"/>
              </a:spcBef>
              <a:spcAft>
                <a:spcPts val="0"/>
              </a:spcAft>
              <a:buClr>
                <a:schemeClr val="dk1"/>
              </a:buClr>
              <a:buSzPts val="1100"/>
              <a:buFont typeface="Arial"/>
              <a:buNone/>
            </a:pPr>
            <a:endParaRPr sz="1350" b="1">
              <a:solidFill>
                <a:schemeClr val="dk1"/>
              </a:solidFill>
              <a:latin typeface="DM Sans"/>
              <a:ea typeface="DM Sans"/>
              <a:cs typeface="DM Sans"/>
              <a:sym typeface="DM Sans"/>
            </a:endParaRPr>
          </a:p>
          <a:p>
            <a:pPr marL="0" lvl="0" indent="0" algn="l" rtl="0">
              <a:spcBef>
                <a:spcPts val="0"/>
              </a:spcBef>
              <a:spcAft>
                <a:spcPts val="0"/>
              </a:spcAft>
              <a:buNone/>
            </a:pPr>
            <a:r>
              <a:rPr lang="es" sz="1350">
                <a:solidFill>
                  <a:schemeClr val="dk1"/>
                </a:solidFill>
                <a:latin typeface="DM Sans"/>
                <a:ea typeface="DM Sans"/>
                <a:cs typeface="DM Sans"/>
                <a:sym typeface="DM Sans"/>
              </a:rPr>
              <a:t>Traslada al proyecto integrador el concepto de objetos, visto en la clase de hoy. A partir de los ejemplos mostrados la primera clase, y en función del tipo de simulador que hayas elegido, deberás:</a:t>
            </a:r>
            <a:endParaRPr sz="1350">
              <a:solidFill>
                <a:schemeClr val="dk1"/>
              </a:solidFill>
              <a:latin typeface="DM Sans"/>
              <a:ea typeface="DM Sans"/>
              <a:cs typeface="DM Sans"/>
              <a:sym typeface="DM Sans"/>
            </a:endParaRPr>
          </a:p>
          <a:p>
            <a:pPr marL="457200" lvl="0" indent="-314325" algn="l" rtl="0">
              <a:spcBef>
                <a:spcPts val="800"/>
              </a:spcBef>
              <a:spcAft>
                <a:spcPts val="0"/>
              </a:spcAft>
              <a:buClr>
                <a:schemeClr val="accent4"/>
              </a:buClr>
              <a:buSzPts val="1350"/>
              <a:buFont typeface="DM Sans"/>
              <a:buChar char="✓"/>
            </a:pPr>
            <a:r>
              <a:rPr lang="es" sz="1350">
                <a:solidFill>
                  <a:schemeClr val="dk1"/>
                </a:solidFill>
                <a:latin typeface="DM Sans"/>
                <a:ea typeface="DM Sans"/>
                <a:cs typeface="DM Sans"/>
                <a:sym typeface="DM Sans"/>
              </a:rPr>
              <a:t>Incorporar al menos un Array en tu proyecto.</a:t>
            </a:r>
            <a:endParaRPr sz="1350">
              <a:solidFill>
                <a:schemeClr val="dk1"/>
              </a:solidFill>
              <a:latin typeface="DM Sans"/>
              <a:ea typeface="DM Sans"/>
              <a:cs typeface="DM Sans"/>
              <a:sym typeface="DM Sans"/>
            </a:endParaRPr>
          </a:p>
          <a:p>
            <a:pPr marL="457200" lvl="0" indent="-314325" algn="l" rtl="0">
              <a:spcBef>
                <a:spcPts val="0"/>
              </a:spcBef>
              <a:spcAft>
                <a:spcPts val="0"/>
              </a:spcAft>
              <a:buClr>
                <a:schemeClr val="accent4"/>
              </a:buClr>
              <a:buSzPts val="1350"/>
              <a:buFont typeface="DM Sans"/>
              <a:buChar char="✓"/>
            </a:pPr>
            <a:r>
              <a:rPr lang="es" sz="1350">
                <a:solidFill>
                  <a:schemeClr val="dk1"/>
                </a:solidFill>
                <a:latin typeface="DM Sans"/>
                <a:ea typeface="DM Sans"/>
                <a:cs typeface="DM Sans"/>
                <a:sym typeface="DM Sans"/>
              </a:rPr>
              <a:t>Utilizar algunos de los métodos o propiedades vistos en la clase.</a:t>
            </a:r>
            <a:endParaRPr sz="1350">
              <a:solidFill>
                <a:schemeClr val="dk1"/>
              </a:solidFill>
              <a:latin typeface="DM Sans"/>
              <a:ea typeface="DM Sans"/>
              <a:cs typeface="DM Sans"/>
              <a:sym typeface="DM Sans"/>
            </a:endParaRPr>
          </a:p>
          <a:p>
            <a:pPr marL="0" lvl="0" indent="0" algn="l" rtl="0">
              <a:spcBef>
                <a:spcPts val="800"/>
              </a:spcBef>
              <a:spcAft>
                <a:spcPts val="0"/>
              </a:spcAft>
              <a:buNone/>
            </a:pPr>
            <a:endParaRPr sz="1350" b="1">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r>
              <a:rPr lang="es" sz="1350" b="1">
                <a:solidFill>
                  <a:schemeClr val="dk1"/>
                </a:solidFill>
                <a:latin typeface="DM Sans"/>
                <a:ea typeface="DM Sans"/>
                <a:cs typeface="DM Sans"/>
                <a:sym typeface="DM Sans"/>
              </a:rPr>
              <a:t>Formato</a:t>
            </a:r>
            <a:endParaRPr sz="1350" b="1">
              <a:solidFill>
                <a:schemeClr val="dk1"/>
              </a:solidFill>
              <a:latin typeface="DM Sans"/>
              <a:ea typeface="DM Sans"/>
              <a:cs typeface="DM Sans"/>
              <a:sym typeface="DM Sans"/>
            </a:endParaRPr>
          </a:p>
          <a:p>
            <a:pPr marL="0" lvl="0" indent="0" algn="l" rtl="0">
              <a:lnSpc>
                <a:spcPct val="30000"/>
              </a:lnSpc>
              <a:spcBef>
                <a:spcPts val="0"/>
              </a:spcBef>
              <a:spcAft>
                <a:spcPts val="0"/>
              </a:spcAft>
              <a:buClr>
                <a:schemeClr val="dk1"/>
              </a:buClr>
              <a:buSzPts val="1100"/>
              <a:buFont typeface="Arial"/>
              <a:buNone/>
            </a:pPr>
            <a:endParaRPr sz="1350" b="1">
              <a:solidFill>
                <a:schemeClr val="dk1"/>
              </a:solidFill>
              <a:latin typeface="DM Sans"/>
              <a:ea typeface="DM Sans"/>
              <a:cs typeface="DM Sans"/>
              <a:sym typeface="DM Sans"/>
            </a:endParaRPr>
          </a:p>
          <a:p>
            <a:pPr marL="457200" lvl="0" indent="-314325" algn="l" rtl="0">
              <a:spcBef>
                <a:spcPts val="0"/>
              </a:spcBef>
              <a:spcAft>
                <a:spcPts val="0"/>
              </a:spcAft>
              <a:buClr>
                <a:schemeClr val="accent4"/>
              </a:buClr>
              <a:buSzPts val="1350"/>
              <a:buFont typeface="DM Sans"/>
              <a:buChar char="✓"/>
            </a:pPr>
            <a:r>
              <a:rPr lang="es" sz="1350">
                <a:solidFill>
                  <a:schemeClr val="dk1"/>
                </a:solidFill>
                <a:latin typeface="DM Sans"/>
                <a:ea typeface="DM Sans"/>
                <a:cs typeface="DM Sans"/>
                <a:sym typeface="DM Sans"/>
              </a:rPr>
              <a:t>Página HTML y  código fuente en JavaScript.</a:t>
            </a:r>
            <a:endParaRPr sz="1350">
              <a:solidFill>
                <a:schemeClr val="dk1"/>
              </a:solidFill>
              <a:latin typeface="DM Sans"/>
              <a:ea typeface="DM Sans"/>
              <a:cs typeface="DM Sans"/>
              <a:sym typeface="DM Sans"/>
            </a:endParaRPr>
          </a:p>
          <a:p>
            <a:pPr marL="0" lvl="0" indent="0" algn="l" rtl="0">
              <a:spcBef>
                <a:spcPts val="800"/>
              </a:spcBef>
              <a:spcAft>
                <a:spcPts val="0"/>
              </a:spcAft>
              <a:buNone/>
            </a:pPr>
            <a:endParaRPr sz="1250">
              <a:solidFill>
                <a:schemeClr val="dk1"/>
              </a:solidFill>
              <a:latin typeface="DM Sans"/>
              <a:ea typeface="DM Sans"/>
              <a:cs typeface="DM Sans"/>
              <a:sym typeface="DM Sans"/>
            </a:endParaRPr>
          </a:p>
          <a:p>
            <a:pPr marL="0" lvl="0" indent="0" algn="l" rtl="0">
              <a:spcBef>
                <a:spcPts val="0"/>
              </a:spcBef>
              <a:spcAft>
                <a:spcPts val="0"/>
              </a:spcAft>
              <a:buNone/>
            </a:pPr>
            <a:r>
              <a:rPr lang="es" sz="1150">
                <a:solidFill>
                  <a:schemeClr val="dk1"/>
                </a:solidFill>
                <a:highlight>
                  <a:schemeClr val="accent6"/>
                </a:highlight>
                <a:latin typeface="DM Sans"/>
                <a:ea typeface="DM Sans"/>
                <a:cs typeface="DM Sans"/>
                <a:sym typeface="DM Sans"/>
              </a:rPr>
              <a:t>Podrás encontrar un ejemplo en la carpeta de clase.</a:t>
            </a:r>
            <a:endParaRPr sz="1150">
              <a:highlight>
                <a:schemeClr val="accent6"/>
              </a:highlight>
              <a:latin typeface="DM Sans"/>
              <a:ea typeface="DM Sans"/>
              <a:cs typeface="DM Sans"/>
              <a:sym typeface="DM Sans"/>
            </a:endParaRPr>
          </a:p>
        </p:txBody>
      </p:sp>
      <p:sp>
        <p:nvSpPr>
          <p:cNvPr id="419" name="Google Shape;419;p53"/>
          <p:cNvSpPr txBox="1"/>
          <p:nvPr/>
        </p:nvSpPr>
        <p:spPr>
          <a:xfrm>
            <a:off x="930550" y="468275"/>
            <a:ext cx="2461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DM Sans"/>
              <a:ea typeface="DM Sans"/>
              <a:cs typeface="DM Sans"/>
              <a:sym typeface="DM Sans"/>
            </a:endParaRPr>
          </a:p>
        </p:txBody>
      </p:sp>
      <p:sp>
        <p:nvSpPr>
          <p:cNvPr id="420" name="Google Shape;420;p53"/>
          <p:cNvSpPr/>
          <p:nvPr/>
        </p:nvSpPr>
        <p:spPr>
          <a:xfrm>
            <a:off x="580075" y="503075"/>
            <a:ext cx="2175300" cy="365400"/>
          </a:xfrm>
          <a:prstGeom prst="roundRect">
            <a:avLst>
              <a:gd name="adj" fmla="val 16667"/>
            </a:avLst>
          </a:pr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s" sz="1500">
                <a:solidFill>
                  <a:srgbClr val="000000"/>
                </a:solidFill>
                <a:latin typeface="DM Sans Medium"/>
                <a:ea typeface="DM Sans Medium"/>
                <a:cs typeface="DM Sans Medium"/>
                <a:sym typeface="DM Sans Medium"/>
              </a:rPr>
              <a:t>Actividad Nº </a:t>
            </a:r>
            <a:r>
              <a:rPr lang="es" sz="1500">
                <a:latin typeface="DM Sans Medium"/>
                <a:ea typeface="DM Sans Medium"/>
                <a:cs typeface="DM Sans Medium"/>
                <a:sym typeface="DM Sans Medium"/>
              </a:rPr>
              <a:t>2</a:t>
            </a:r>
            <a:endParaRPr sz="1500">
              <a:latin typeface="DM Sans Medium"/>
              <a:ea typeface="DM Sans Medium"/>
              <a:cs typeface="DM Sans Medium"/>
              <a:sym typeface="DM Sans Medium"/>
            </a:endParaRPr>
          </a:p>
        </p:txBody>
      </p:sp>
      <p:grpSp>
        <p:nvGrpSpPr>
          <p:cNvPr id="421" name="Google Shape;421;p53"/>
          <p:cNvGrpSpPr/>
          <p:nvPr/>
        </p:nvGrpSpPr>
        <p:grpSpPr>
          <a:xfrm>
            <a:off x="7964356" y="266054"/>
            <a:ext cx="702103" cy="660429"/>
            <a:chOff x="3137108" y="2467173"/>
            <a:chExt cx="738900" cy="738900"/>
          </a:xfrm>
        </p:grpSpPr>
        <p:sp>
          <p:nvSpPr>
            <p:cNvPr id="422" name="Google Shape;422;p53"/>
            <p:cNvSpPr/>
            <p:nvPr/>
          </p:nvSpPr>
          <p:spPr>
            <a:xfrm>
              <a:off x="3137108" y="2467173"/>
              <a:ext cx="738900" cy="738900"/>
            </a:xfrm>
            <a:prstGeom prst="ellipse">
              <a:avLst/>
            </a:prstGeom>
            <a:solidFill>
              <a:srgbClr val="9DF4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23" name="Google Shape;423;p53" title="ícono de desafío entregable"/>
            <p:cNvPicPr preferRelativeResize="0"/>
            <p:nvPr/>
          </p:nvPicPr>
          <p:blipFill>
            <a:blip r:embed="rId4">
              <a:alphaModFix/>
            </a:blip>
            <a:stretch>
              <a:fillRect/>
            </a:stretch>
          </p:blipFill>
          <p:spPr>
            <a:xfrm>
              <a:off x="3284109" y="2622263"/>
              <a:ext cx="428721" cy="428726"/>
            </a:xfrm>
            <a:prstGeom prst="rect">
              <a:avLst/>
            </a:prstGeom>
            <a:noFill/>
            <a:ln>
              <a:noFill/>
            </a:ln>
          </p:spPr>
        </p:pic>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Google Shape;68;p18"/>
          <p:cNvSpPr txBox="1"/>
          <p:nvPr/>
        </p:nvSpPr>
        <p:spPr>
          <a:xfrm>
            <a:off x="501450" y="468275"/>
            <a:ext cx="8141100" cy="6003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3000" b="1">
                <a:solidFill>
                  <a:srgbClr val="EAFF6A"/>
                </a:solidFill>
                <a:latin typeface="DM Sans"/>
                <a:ea typeface="DM Sans"/>
                <a:cs typeface="DM Sans"/>
                <a:sym typeface="DM Sans"/>
              </a:rPr>
              <a:t>Objetivos de la clase</a:t>
            </a:r>
            <a:endParaRPr sz="3000" b="1">
              <a:solidFill>
                <a:srgbClr val="EAFF6A"/>
              </a:solidFill>
              <a:latin typeface="DM Sans"/>
              <a:ea typeface="DM Sans"/>
              <a:cs typeface="DM Sans"/>
              <a:sym typeface="DM Sans"/>
            </a:endParaRPr>
          </a:p>
        </p:txBody>
      </p:sp>
      <p:pic>
        <p:nvPicPr>
          <p:cNvPr id="69" name="Google Shape;69;p18"/>
          <p:cNvPicPr preferRelativeResize="0"/>
          <p:nvPr/>
        </p:nvPicPr>
        <p:blipFill>
          <a:blip r:embed="rId3">
            <a:alphaModFix/>
          </a:blip>
          <a:stretch>
            <a:fillRect/>
          </a:stretch>
        </p:blipFill>
        <p:spPr>
          <a:xfrm>
            <a:off x="2172438" y="1545313"/>
            <a:ext cx="196975" cy="196975"/>
          </a:xfrm>
          <a:prstGeom prst="rect">
            <a:avLst/>
          </a:prstGeom>
          <a:noFill/>
          <a:ln>
            <a:noFill/>
          </a:ln>
        </p:spPr>
      </p:pic>
      <p:sp>
        <p:nvSpPr>
          <p:cNvPr id="70" name="Google Shape;70;p18"/>
          <p:cNvSpPr txBox="1"/>
          <p:nvPr/>
        </p:nvSpPr>
        <p:spPr>
          <a:xfrm>
            <a:off x="2690561" y="1451613"/>
            <a:ext cx="4281300" cy="80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50">
                <a:solidFill>
                  <a:schemeClr val="lt1"/>
                </a:solidFill>
                <a:latin typeface="DM Sans"/>
                <a:ea typeface="DM Sans"/>
                <a:cs typeface="DM Sans"/>
                <a:sym typeface="DM Sans"/>
              </a:rPr>
              <a:t>Definir </a:t>
            </a:r>
            <a:r>
              <a:rPr lang="es" sz="1350" b="1">
                <a:solidFill>
                  <a:schemeClr val="lt1"/>
                </a:solidFill>
                <a:latin typeface="DM Sans"/>
                <a:ea typeface="DM Sans"/>
                <a:cs typeface="DM Sans"/>
                <a:sym typeface="DM Sans"/>
              </a:rPr>
              <a:t>Arrays </a:t>
            </a:r>
            <a:r>
              <a:rPr lang="es" sz="1350">
                <a:solidFill>
                  <a:schemeClr val="lt1"/>
                </a:solidFill>
                <a:latin typeface="DM Sans"/>
                <a:ea typeface="DM Sans"/>
                <a:cs typeface="DM Sans"/>
                <a:sym typeface="DM Sans"/>
              </a:rPr>
              <a:t>en JavaScript.</a:t>
            </a:r>
            <a:endParaRPr sz="1350">
              <a:solidFill>
                <a:schemeClr val="lt1"/>
              </a:solidFill>
              <a:latin typeface="DM Sans"/>
              <a:ea typeface="DM Sans"/>
              <a:cs typeface="DM Sans"/>
              <a:sym typeface="DM Sans"/>
            </a:endParaRPr>
          </a:p>
          <a:p>
            <a:pPr marL="0" lvl="0" indent="0" algn="l" rtl="0">
              <a:spcBef>
                <a:spcPts val="0"/>
              </a:spcBef>
              <a:spcAft>
                <a:spcPts val="0"/>
              </a:spcAft>
              <a:buNone/>
            </a:pPr>
            <a:endParaRPr sz="1350">
              <a:solidFill>
                <a:schemeClr val="lt1"/>
              </a:solidFill>
              <a:latin typeface="DM Sans"/>
              <a:ea typeface="DM Sans"/>
              <a:cs typeface="DM Sans"/>
              <a:sym typeface="DM Sans"/>
            </a:endParaRPr>
          </a:p>
          <a:p>
            <a:pPr marL="0" lvl="0" indent="0" algn="l" rtl="0">
              <a:spcBef>
                <a:spcPts val="0"/>
              </a:spcBef>
              <a:spcAft>
                <a:spcPts val="0"/>
              </a:spcAft>
              <a:buNone/>
            </a:pPr>
            <a:endParaRPr sz="1350">
              <a:solidFill>
                <a:schemeClr val="lt1"/>
              </a:solidFill>
              <a:latin typeface="DM Sans"/>
              <a:ea typeface="DM Sans"/>
              <a:cs typeface="DM Sans"/>
              <a:sym typeface="DM Sans"/>
            </a:endParaRPr>
          </a:p>
        </p:txBody>
      </p:sp>
      <p:pic>
        <p:nvPicPr>
          <p:cNvPr id="71" name="Google Shape;71;p18"/>
          <p:cNvPicPr preferRelativeResize="0"/>
          <p:nvPr/>
        </p:nvPicPr>
        <p:blipFill>
          <a:blip r:embed="rId3">
            <a:alphaModFix/>
          </a:blip>
          <a:stretch>
            <a:fillRect/>
          </a:stretch>
        </p:blipFill>
        <p:spPr>
          <a:xfrm>
            <a:off x="2172138" y="2178713"/>
            <a:ext cx="196975" cy="196975"/>
          </a:xfrm>
          <a:prstGeom prst="rect">
            <a:avLst/>
          </a:prstGeom>
          <a:noFill/>
          <a:ln>
            <a:noFill/>
          </a:ln>
        </p:spPr>
      </p:pic>
      <p:sp>
        <p:nvSpPr>
          <p:cNvPr id="72" name="Google Shape;72;p18"/>
          <p:cNvSpPr txBox="1"/>
          <p:nvPr/>
        </p:nvSpPr>
        <p:spPr>
          <a:xfrm>
            <a:off x="2690561" y="2054738"/>
            <a:ext cx="4281300" cy="392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50">
                <a:solidFill>
                  <a:schemeClr val="lt1"/>
                </a:solidFill>
                <a:latin typeface="DM Sans"/>
                <a:ea typeface="DM Sans"/>
                <a:cs typeface="DM Sans"/>
                <a:sym typeface="DM Sans"/>
              </a:rPr>
              <a:t>Aprender cómo acceder a un </a:t>
            </a:r>
            <a:r>
              <a:rPr lang="es" sz="1350" b="1">
                <a:solidFill>
                  <a:schemeClr val="lt1"/>
                </a:solidFill>
                <a:latin typeface="DM Sans"/>
                <a:ea typeface="DM Sans"/>
                <a:cs typeface="DM Sans"/>
                <a:sym typeface="DM Sans"/>
              </a:rPr>
              <a:t>Array </a:t>
            </a:r>
            <a:r>
              <a:rPr lang="es" sz="1350">
                <a:solidFill>
                  <a:schemeClr val="lt1"/>
                </a:solidFill>
                <a:latin typeface="DM Sans"/>
                <a:ea typeface="DM Sans"/>
                <a:cs typeface="DM Sans"/>
                <a:sym typeface="DM Sans"/>
              </a:rPr>
              <a:t>y recorrerlo.</a:t>
            </a:r>
            <a:endParaRPr sz="1350">
              <a:solidFill>
                <a:schemeClr val="lt1"/>
              </a:solidFill>
              <a:latin typeface="DM Sans"/>
              <a:ea typeface="DM Sans"/>
              <a:cs typeface="DM Sans"/>
              <a:sym typeface="DM Sans"/>
            </a:endParaRPr>
          </a:p>
        </p:txBody>
      </p:sp>
      <p:pic>
        <p:nvPicPr>
          <p:cNvPr id="73" name="Google Shape;73;p18"/>
          <p:cNvPicPr preferRelativeResize="0"/>
          <p:nvPr/>
        </p:nvPicPr>
        <p:blipFill>
          <a:blip r:embed="rId3">
            <a:alphaModFix/>
          </a:blip>
          <a:stretch>
            <a:fillRect/>
          </a:stretch>
        </p:blipFill>
        <p:spPr>
          <a:xfrm>
            <a:off x="2173038" y="2832688"/>
            <a:ext cx="196975" cy="196975"/>
          </a:xfrm>
          <a:prstGeom prst="rect">
            <a:avLst/>
          </a:prstGeom>
          <a:noFill/>
          <a:ln>
            <a:noFill/>
          </a:ln>
        </p:spPr>
      </p:pic>
      <p:sp>
        <p:nvSpPr>
          <p:cNvPr id="74" name="Google Shape;74;p18"/>
          <p:cNvSpPr txBox="1"/>
          <p:nvPr/>
        </p:nvSpPr>
        <p:spPr>
          <a:xfrm>
            <a:off x="2690561" y="2727263"/>
            <a:ext cx="4281300" cy="600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50">
                <a:solidFill>
                  <a:schemeClr val="lt1"/>
                </a:solidFill>
                <a:latin typeface="DM Sans"/>
                <a:ea typeface="DM Sans"/>
                <a:cs typeface="DM Sans"/>
                <a:sym typeface="DM Sans"/>
              </a:rPr>
              <a:t>Reconocer </a:t>
            </a:r>
            <a:r>
              <a:rPr lang="es" sz="1350" b="1">
                <a:solidFill>
                  <a:schemeClr val="lt1"/>
                </a:solidFill>
                <a:latin typeface="DM Sans"/>
                <a:ea typeface="DM Sans"/>
                <a:cs typeface="DM Sans"/>
                <a:sym typeface="DM Sans"/>
              </a:rPr>
              <a:t>propiedades y métodos</a:t>
            </a:r>
            <a:r>
              <a:rPr lang="es" sz="1350">
                <a:solidFill>
                  <a:schemeClr val="lt1"/>
                </a:solidFill>
                <a:latin typeface="DM Sans"/>
                <a:ea typeface="DM Sans"/>
                <a:cs typeface="DM Sans"/>
                <a:sym typeface="DM Sans"/>
              </a:rPr>
              <a:t> más comunes del Array.</a:t>
            </a:r>
            <a:endParaRPr sz="1350">
              <a:solidFill>
                <a:schemeClr val="lt1"/>
              </a:solidFill>
              <a:latin typeface="DM Sans"/>
              <a:ea typeface="DM Sans"/>
              <a:cs typeface="DM Sans"/>
              <a:sym typeface="DM Sans"/>
            </a:endParaRPr>
          </a:p>
        </p:txBody>
      </p:sp>
      <p:pic>
        <p:nvPicPr>
          <p:cNvPr id="75" name="Google Shape;75;p18"/>
          <p:cNvPicPr preferRelativeResize="0"/>
          <p:nvPr/>
        </p:nvPicPr>
        <p:blipFill>
          <a:blip r:embed="rId3">
            <a:alphaModFix/>
          </a:blip>
          <a:stretch>
            <a:fillRect/>
          </a:stretch>
        </p:blipFill>
        <p:spPr>
          <a:xfrm>
            <a:off x="2172138" y="3575413"/>
            <a:ext cx="196975" cy="196975"/>
          </a:xfrm>
          <a:prstGeom prst="rect">
            <a:avLst/>
          </a:prstGeom>
          <a:noFill/>
          <a:ln>
            <a:noFill/>
          </a:ln>
        </p:spPr>
      </p:pic>
      <p:sp>
        <p:nvSpPr>
          <p:cNvPr id="76" name="Google Shape;76;p18"/>
          <p:cNvSpPr txBox="1"/>
          <p:nvPr/>
        </p:nvSpPr>
        <p:spPr>
          <a:xfrm>
            <a:off x="2690550" y="3465013"/>
            <a:ext cx="4281300" cy="600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50">
                <a:solidFill>
                  <a:schemeClr val="lt1"/>
                </a:solidFill>
                <a:latin typeface="DM Sans"/>
                <a:ea typeface="DM Sans"/>
                <a:cs typeface="DM Sans"/>
                <a:sym typeface="DM Sans"/>
              </a:rPr>
              <a:t>Comprender las utilidades de la combinación </a:t>
            </a:r>
            <a:r>
              <a:rPr lang="es" sz="1350" b="1">
                <a:solidFill>
                  <a:schemeClr val="lt1"/>
                </a:solidFill>
                <a:latin typeface="DM Sans"/>
                <a:ea typeface="DM Sans"/>
                <a:cs typeface="DM Sans"/>
                <a:sym typeface="DM Sans"/>
              </a:rPr>
              <a:t>Arrays + Objetos</a:t>
            </a:r>
            <a:r>
              <a:rPr lang="es" sz="1350">
                <a:solidFill>
                  <a:schemeClr val="lt1"/>
                </a:solidFill>
                <a:latin typeface="DM Sans"/>
                <a:ea typeface="DM Sans"/>
                <a:cs typeface="DM Sans"/>
                <a:sym typeface="DM Sans"/>
              </a:rPr>
              <a:t>.</a:t>
            </a:r>
            <a:endParaRPr sz="1350">
              <a:solidFill>
                <a:schemeClr val="lt1"/>
              </a:solidFill>
              <a:latin typeface="DM Sans"/>
              <a:ea typeface="DM Sans"/>
              <a:cs typeface="DM Sans"/>
              <a:sym typeface="DM Sans"/>
            </a:endParaRPr>
          </a:p>
        </p:txBody>
      </p:sp>
      <p:cxnSp>
        <p:nvCxnSpPr>
          <p:cNvPr id="77" name="Google Shape;77;p18"/>
          <p:cNvCxnSpPr>
            <a:stCxn id="69" idx="2"/>
            <a:endCxn id="71" idx="0"/>
          </p:cNvCxnSpPr>
          <p:nvPr/>
        </p:nvCxnSpPr>
        <p:spPr>
          <a:xfrm rot="-5400000" flipH="1">
            <a:off x="2052975" y="1960237"/>
            <a:ext cx="436500" cy="600"/>
          </a:xfrm>
          <a:prstGeom prst="bentConnector3">
            <a:avLst>
              <a:gd name="adj1" fmla="val 49991"/>
            </a:avLst>
          </a:prstGeom>
          <a:noFill/>
          <a:ln w="9525" cap="flat" cmpd="sng">
            <a:solidFill>
              <a:srgbClr val="EAFF6A"/>
            </a:solidFill>
            <a:prstDash val="solid"/>
            <a:round/>
            <a:headEnd type="none" w="med" len="med"/>
            <a:tailEnd type="none" w="med" len="med"/>
          </a:ln>
        </p:spPr>
      </p:cxnSp>
      <p:cxnSp>
        <p:nvCxnSpPr>
          <p:cNvPr id="78" name="Google Shape;78;p18"/>
          <p:cNvCxnSpPr>
            <a:stCxn id="71" idx="2"/>
          </p:cNvCxnSpPr>
          <p:nvPr/>
        </p:nvCxnSpPr>
        <p:spPr>
          <a:xfrm rot="-5400000" flipH="1">
            <a:off x="2028225" y="2618087"/>
            <a:ext cx="486600" cy="1800"/>
          </a:xfrm>
          <a:prstGeom prst="bentConnector3">
            <a:avLst>
              <a:gd name="adj1" fmla="val 50000"/>
            </a:avLst>
          </a:prstGeom>
          <a:noFill/>
          <a:ln w="9525" cap="flat" cmpd="sng">
            <a:solidFill>
              <a:srgbClr val="EAFF6A"/>
            </a:solidFill>
            <a:prstDash val="solid"/>
            <a:round/>
            <a:headEnd type="none" w="med" len="med"/>
            <a:tailEnd type="none" w="med" len="med"/>
          </a:ln>
        </p:spPr>
      </p:cxnSp>
      <p:cxnSp>
        <p:nvCxnSpPr>
          <p:cNvPr id="79" name="Google Shape;79;p18"/>
          <p:cNvCxnSpPr>
            <a:stCxn id="73" idx="2"/>
            <a:endCxn id="75" idx="0"/>
          </p:cNvCxnSpPr>
          <p:nvPr/>
        </p:nvCxnSpPr>
        <p:spPr>
          <a:xfrm rot="5400000">
            <a:off x="1998225" y="3302062"/>
            <a:ext cx="545700" cy="900"/>
          </a:xfrm>
          <a:prstGeom prst="bentConnector3">
            <a:avLst>
              <a:gd name="adj1" fmla="val 50005"/>
            </a:avLst>
          </a:prstGeom>
          <a:noFill/>
          <a:ln w="9525" cap="flat" cmpd="sng">
            <a:solidFill>
              <a:srgbClr val="EAFF6A"/>
            </a:solidFill>
            <a:prstDash val="solid"/>
            <a:round/>
            <a:headEnd type="none" w="med" len="med"/>
            <a:tailEnd type="none" w="med" len="med"/>
          </a:ln>
        </p:spPr>
      </p:cxn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27"/>
        <p:cNvGrpSpPr/>
        <p:nvPr/>
      </p:nvGrpSpPr>
      <p:grpSpPr>
        <a:xfrm>
          <a:off x="0" y="0"/>
          <a:ext cx="0" cy="0"/>
          <a:chOff x="0" y="0"/>
          <a:chExt cx="0" cy="0"/>
        </a:xfrm>
      </p:grpSpPr>
      <p:sp>
        <p:nvSpPr>
          <p:cNvPr id="428" name="Google Shape;428;p54"/>
          <p:cNvSpPr txBox="1"/>
          <p:nvPr/>
        </p:nvSpPr>
        <p:spPr>
          <a:xfrm>
            <a:off x="580075" y="868475"/>
            <a:ext cx="7001100" cy="7389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4000" b="1">
                <a:solidFill>
                  <a:schemeClr val="dk1"/>
                </a:solidFill>
                <a:latin typeface="DM Sans"/>
                <a:ea typeface="DM Sans"/>
                <a:cs typeface="DM Sans"/>
                <a:sym typeface="DM Sans"/>
              </a:rPr>
              <a:t>Incorporar Arrays</a:t>
            </a:r>
            <a:endParaRPr sz="4000" b="1">
              <a:solidFill>
                <a:schemeClr val="dk1"/>
              </a:solidFill>
              <a:latin typeface="DM Sans"/>
              <a:ea typeface="DM Sans"/>
              <a:cs typeface="DM Sans"/>
              <a:sym typeface="DM Sans"/>
            </a:endParaRPr>
          </a:p>
        </p:txBody>
      </p:sp>
      <p:pic>
        <p:nvPicPr>
          <p:cNvPr id="429" name="Google Shape;429;p54"/>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430" name="Google Shape;430;p54"/>
          <p:cNvSpPr txBox="1"/>
          <p:nvPr/>
        </p:nvSpPr>
        <p:spPr>
          <a:xfrm>
            <a:off x="636450" y="1585500"/>
            <a:ext cx="8133600" cy="3350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50" b="1">
                <a:solidFill>
                  <a:schemeClr val="dk1"/>
                </a:solidFill>
                <a:latin typeface="DM Sans"/>
                <a:ea typeface="DM Sans"/>
                <a:cs typeface="DM Sans"/>
                <a:sym typeface="DM Sans"/>
              </a:rPr>
              <a:t>Aspectos a incluir</a:t>
            </a:r>
            <a:endParaRPr sz="1350" b="1">
              <a:solidFill>
                <a:schemeClr val="dk1"/>
              </a:solidFill>
              <a:latin typeface="DM Sans"/>
              <a:ea typeface="DM Sans"/>
              <a:cs typeface="DM Sans"/>
              <a:sym typeface="DM Sans"/>
            </a:endParaRPr>
          </a:p>
          <a:p>
            <a:pPr marL="0" lvl="0" indent="0" algn="l" rtl="0">
              <a:lnSpc>
                <a:spcPct val="30000"/>
              </a:lnSpc>
              <a:spcBef>
                <a:spcPts val="0"/>
              </a:spcBef>
              <a:spcAft>
                <a:spcPts val="0"/>
              </a:spcAft>
              <a:buNone/>
            </a:pPr>
            <a:endParaRPr sz="1350" b="1">
              <a:solidFill>
                <a:schemeClr val="dk1"/>
              </a:solidFill>
              <a:latin typeface="DM Sans"/>
              <a:ea typeface="DM Sans"/>
              <a:cs typeface="DM Sans"/>
              <a:sym typeface="DM Sans"/>
            </a:endParaRPr>
          </a:p>
          <a:p>
            <a:pPr marL="457200" lvl="0" indent="-314325" algn="l" rtl="0">
              <a:spcBef>
                <a:spcPts val="0"/>
              </a:spcBef>
              <a:spcAft>
                <a:spcPts val="0"/>
              </a:spcAft>
              <a:buClr>
                <a:schemeClr val="accent4"/>
              </a:buClr>
              <a:buSzPts val="1350"/>
              <a:buFont typeface="DM Sans"/>
              <a:buChar char="✓"/>
            </a:pPr>
            <a:r>
              <a:rPr lang="es" sz="1350">
                <a:solidFill>
                  <a:schemeClr val="dk1"/>
                </a:solidFill>
                <a:latin typeface="DM Sans"/>
                <a:ea typeface="DM Sans"/>
                <a:cs typeface="DM Sans"/>
                <a:sym typeface="DM Sans"/>
              </a:rPr>
              <a:t>Archivo HTML y Archivo JS, referenciado en el HTML por etiqueta &lt;script src="js/miarchivo.js"&gt;&lt;/script&gt;, que incluya la definición de un algoritmo en JavaScript que emplee array para agrupar elementos similares.</a:t>
            </a:r>
            <a:endParaRPr sz="1350">
              <a:solidFill>
                <a:schemeClr val="dk1"/>
              </a:solidFill>
              <a:latin typeface="DM Sans"/>
              <a:ea typeface="DM Sans"/>
              <a:cs typeface="DM Sans"/>
              <a:sym typeface="DM Sans"/>
            </a:endParaRPr>
          </a:p>
          <a:p>
            <a:pPr marL="0" lvl="0" indent="0" algn="l" rtl="0">
              <a:spcBef>
                <a:spcPts val="800"/>
              </a:spcBef>
              <a:spcAft>
                <a:spcPts val="0"/>
              </a:spcAft>
              <a:buNone/>
            </a:pPr>
            <a:r>
              <a:rPr lang="es" sz="1350" b="1">
                <a:solidFill>
                  <a:schemeClr val="dk1"/>
                </a:solidFill>
                <a:latin typeface="DM Sans"/>
                <a:ea typeface="DM Sans"/>
                <a:cs typeface="DM Sans"/>
                <a:sym typeface="DM Sans"/>
              </a:rPr>
              <a:t>Sugerencias</a:t>
            </a:r>
            <a:endParaRPr sz="1350" b="1">
              <a:solidFill>
                <a:schemeClr val="dk1"/>
              </a:solidFill>
              <a:latin typeface="DM Sans"/>
              <a:ea typeface="DM Sans"/>
              <a:cs typeface="DM Sans"/>
              <a:sym typeface="DM Sans"/>
            </a:endParaRPr>
          </a:p>
          <a:p>
            <a:pPr marL="0" lvl="0" indent="0" algn="l" rtl="0">
              <a:lnSpc>
                <a:spcPct val="30000"/>
              </a:lnSpc>
              <a:spcBef>
                <a:spcPts val="0"/>
              </a:spcBef>
              <a:spcAft>
                <a:spcPts val="0"/>
              </a:spcAft>
              <a:buNone/>
            </a:pPr>
            <a:endParaRPr sz="1350" b="1">
              <a:solidFill>
                <a:schemeClr val="dk1"/>
              </a:solidFill>
              <a:latin typeface="DM Sans"/>
              <a:ea typeface="DM Sans"/>
              <a:cs typeface="DM Sans"/>
              <a:sym typeface="DM Sans"/>
            </a:endParaRPr>
          </a:p>
          <a:p>
            <a:pPr marL="457200" lvl="0" indent="-314325" algn="l" rtl="0">
              <a:spcBef>
                <a:spcPts val="0"/>
              </a:spcBef>
              <a:spcAft>
                <a:spcPts val="0"/>
              </a:spcAft>
              <a:buClr>
                <a:schemeClr val="accent4"/>
              </a:buClr>
              <a:buSzPts val="1350"/>
              <a:buFont typeface="DM Sans"/>
              <a:buChar char="✓"/>
            </a:pPr>
            <a:r>
              <a:rPr lang="es" sz="1350">
                <a:solidFill>
                  <a:schemeClr val="dk1"/>
                </a:solidFill>
                <a:latin typeface="DM Sans"/>
                <a:ea typeface="DM Sans"/>
                <a:cs typeface="DM Sans"/>
                <a:sym typeface="DM Sans"/>
              </a:rPr>
              <a:t>Los Array cumplen el papel de listas en el programa. Principalmente, los usamos para agrupar elementos de un mismo tipo. Siempre que sea posible emplear los métodos disponibles para trabajar con ellos</a:t>
            </a:r>
            <a:endParaRPr sz="1350">
              <a:solidFill>
                <a:schemeClr val="dk1"/>
              </a:solidFill>
              <a:latin typeface="DM Sans"/>
              <a:ea typeface="DM Sans"/>
              <a:cs typeface="DM Sans"/>
              <a:sym typeface="DM Sans"/>
            </a:endParaRPr>
          </a:p>
          <a:p>
            <a:pPr marL="0" lvl="0" indent="0" algn="l" rtl="0">
              <a:spcBef>
                <a:spcPts val="800"/>
              </a:spcBef>
              <a:spcAft>
                <a:spcPts val="0"/>
              </a:spcAft>
              <a:buNone/>
            </a:pPr>
            <a:r>
              <a:rPr lang="es" sz="1350" b="1">
                <a:solidFill>
                  <a:schemeClr val="dk1"/>
                </a:solidFill>
                <a:latin typeface="DM Sans"/>
                <a:ea typeface="DM Sans"/>
                <a:cs typeface="DM Sans"/>
                <a:sym typeface="DM Sans"/>
              </a:rPr>
              <a:t>Ejemplo</a:t>
            </a:r>
            <a:endParaRPr sz="1350" b="1">
              <a:solidFill>
                <a:schemeClr val="dk1"/>
              </a:solidFill>
              <a:latin typeface="DM Sans"/>
              <a:ea typeface="DM Sans"/>
              <a:cs typeface="DM Sans"/>
              <a:sym typeface="DM Sans"/>
            </a:endParaRPr>
          </a:p>
          <a:p>
            <a:pPr marL="0" lvl="0" indent="0" algn="l" rtl="0">
              <a:lnSpc>
                <a:spcPct val="30000"/>
              </a:lnSpc>
              <a:spcBef>
                <a:spcPts val="0"/>
              </a:spcBef>
              <a:spcAft>
                <a:spcPts val="0"/>
              </a:spcAft>
              <a:buNone/>
            </a:pPr>
            <a:endParaRPr sz="1350" b="1">
              <a:solidFill>
                <a:schemeClr val="dk1"/>
              </a:solidFill>
              <a:latin typeface="DM Sans"/>
              <a:ea typeface="DM Sans"/>
              <a:cs typeface="DM Sans"/>
              <a:sym typeface="DM Sans"/>
            </a:endParaRPr>
          </a:p>
          <a:p>
            <a:pPr marL="457200" lvl="0" indent="-314325" algn="l" rtl="0">
              <a:spcBef>
                <a:spcPts val="0"/>
              </a:spcBef>
              <a:spcAft>
                <a:spcPts val="0"/>
              </a:spcAft>
              <a:buClr>
                <a:schemeClr val="accent4"/>
              </a:buClr>
              <a:buSzPts val="1350"/>
              <a:buFont typeface="DM Sans"/>
              <a:buChar char="✓"/>
            </a:pPr>
            <a:r>
              <a:rPr lang="es" sz="1350">
                <a:solidFill>
                  <a:schemeClr val="dk1"/>
                </a:solidFill>
                <a:latin typeface="DM Sans"/>
                <a:ea typeface="DM Sans"/>
                <a:cs typeface="DM Sans"/>
                <a:sym typeface="DM Sans"/>
              </a:rPr>
              <a:t>Podemos crear arrays para los objetos identificados en el simulador de la clase anterior, Ejemplo: Array de Productos, Array de Personas,Array de Libros, Array de Autos,  Array de Comidas,  Array de Bebidas, Array de Tareas, etc.</a:t>
            </a:r>
            <a:endParaRPr sz="1350">
              <a:solidFill>
                <a:schemeClr val="dk1"/>
              </a:solidFill>
              <a:latin typeface="DM Sans"/>
              <a:ea typeface="DM Sans"/>
              <a:cs typeface="DM Sans"/>
              <a:sym typeface="DM Sans"/>
            </a:endParaRPr>
          </a:p>
          <a:p>
            <a:pPr marL="0" lvl="0" indent="0" algn="l" rtl="0">
              <a:spcBef>
                <a:spcPts val="800"/>
              </a:spcBef>
              <a:spcAft>
                <a:spcPts val="0"/>
              </a:spcAft>
              <a:buNone/>
            </a:pPr>
            <a:r>
              <a:rPr lang="es" sz="1150">
                <a:solidFill>
                  <a:schemeClr val="dk1"/>
                </a:solidFill>
                <a:highlight>
                  <a:schemeClr val="accent6"/>
                </a:highlight>
                <a:latin typeface="DM Sans"/>
                <a:ea typeface="DM Sans"/>
                <a:cs typeface="DM Sans"/>
                <a:sym typeface="DM Sans"/>
              </a:rPr>
              <a:t>Podrás encontrar un ejemplo en la carpeta de clase.</a:t>
            </a:r>
            <a:endParaRPr sz="1150">
              <a:highlight>
                <a:schemeClr val="accent6"/>
              </a:highlight>
              <a:latin typeface="DM Sans"/>
              <a:ea typeface="DM Sans"/>
              <a:cs typeface="DM Sans"/>
              <a:sym typeface="DM Sans"/>
            </a:endParaRPr>
          </a:p>
        </p:txBody>
      </p:sp>
      <p:sp>
        <p:nvSpPr>
          <p:cNvPr id="431" name="Google Shape;431;p54"/>
          <p:cNvSpPr txBox="1"/>
          <p:nvPr/>
        </p:nvSpPr>
        <p:spPr>
          <a:xfrm>
            <a:off x="930550" y="468275"/>
            <a:ext cx="2461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DM Sans"/>
              <a:ea typeface="DM Sans"/>
              <a:cs typeface="DM Sans"/>
              <a:sym typeface="DM Sans"/>
            </a:endParaRPr>
          </a:p>
        </p:txBody>
      </p:sp>
      <p:sp>
        <p:nvSpPr>
          <p:cNvPr id="432" name="Google Shape;432;p54"/>
          <p:cNvSpPr/>
          <p:nvPr/>
        </p:nvSpPr>
        <p:spPr>
          <a:xfrm>
            <a:off x="580075" y="503075"/>
            <a:ext cx="2175300" cy="365400"/>
          </a:xfrm>
          <a:prstGeom prst="roundRect">
            <a:avLst>
              <a:gd name="adj" fmla="val 16667"/>
            </a:avLst>
          </a:pr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s" sz="1500">
                <a:solidFill>
                  <a:srgbClr val="000000"/>
                </a:solidFill>
                <a:latin typeface="DM Sans Medium"/>
                <a:ea typeface="DM Sans Medium"/>
                <a:cs typeface="DM Sans Medium"/>
                <a:sym typeface="DM Sans Medium"/>
              </a:rPr>
              <a:t>Actividad Nº </a:t>
            </a:r>
            <a:r>
              <a:rPr lang="es" sz="1500">
                <a:latin typeface="DM Sans Medium"/>
                <a:ea typeface="DM Sans Medium"/>
                <a:cs typeface="DM Sans Medium"/>
                <a:sym typeface="DM Sans Medium"/>
              </a:rPr>
              <a:t>2</a:t>
            </a:r>
            <a:endParaRPr sz="1500">
              <a:latin typeface="DM Sans Medium"/>
              <a:ea typeface="DM Sans Medium"/>
              <a:cs typeface="DM Sans Medium"/>
              <a:sym typeface="DM Sans Medium"/>
            </a:endParaRPr>
          </a:p>
        </p:txBody>
      </p:sp>
      <p:grpSp>
        <p:nvGrpSpPr>
          <p:cNvPr id="433" name="Google Shape;433;p54"/>
          <p:cNvGrpSpPr/>
          <p:nvPr/>
        </p:nvGrpSpPr>
        <p:grpSpPr>
          <a:xfrm>
            <a:off x="7964356" y="266054"/>
            <a:ext cx="702103" cy="660429"/>
            <a:chOff x="3137108" y="2467173"/>
            <a:chExt cx="738900" cy="738900"/>
          </a:xfrm>
        </p:grpSpPr>
        <p:sp>
          <p:nvSpPr>
            <p:cNvPr id="434" name="Google Shape;434;p54"/>
            <p:cNvSpPr/>
            <p:nvPr/>
          </p:nvSpPr>
          <p:spPr>
            <a:xfrm>
              <a:off x="3137108" y="2467173"/>
              <a:ext cx="738900" cy="738900"/>
            </a:xfrm>
            <a:prstGeom prst="ellipse">
              <a:avLst/>
            </a:prstGeom>
            <a:solidFill>
              <a:srgbClr val="9DF4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35" name="Google Shape;435;p54" title="ícono de desafío entregable"/>
            <p:cNvPicPr preferRelativeResize="0"/>
            <p:nvPr/>
          </p:nvPicPr>
          <p:blipFill>
            <a:blip r:embed="rId4">
              <a:alphaModFix/>
            </a:blip>
            <a:stretch>
              <a:fillRect/>
            </a:stretch>
          </p:blipFill>
          <p:spPr>
            <a:xfrm>
              <a:off x="3284109" y="2622263"/>
              <a:ext cx="428721" cy="428726"/>
            </a:xfrm>
            <a:prstGeom prst="rect">
              <a:avLst/>
            </a:prstGeom>
            <a:noFill/>
            <a:ln>
              <a:noFill/>
            </a:ln>
          </p:spPr>
        </p:pic>
      </p:gr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grpSp>
        <p:nvGrpSpPr>
          <p:cNvPr id="440" name="Google Shape;440;p55"/>
          <p:cNvGrpSpPr/>
          <p:nvPr/>
        </p:nvGrpSpPr>
        <p:grpSpPr>
          <a:xfrm>
            <a:off x="473370" y="619431"/>
            <a:ext cx="738905" cy="738905"/>
            <a:chOff x="575612" y="1950748"/>
            <a:chExt cx="431100" cy="431100"/>
          </a:xfrm>
        </p:grpSpPr>
        <p:sp>
          <p:nvSpPr>
            <p:cNvPr id="441" name="Google Shape;441;p55"/>
            <p:cNvSpPr/>
            <p:nvPr/>
          </p:nvSpPr>
          <p:spPr>
            <a:xfrm>
              <a:off x="575612" y="1950748"/>
              <a:ext cx="431100" cy="431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42" name="Google Shape;442;p55" title="ícono para pensar"/>
            <p:cNvPicPr preferRelativeResize="0"/>
            <p:nvPr/>
          </p:nvPicPr>
          <p:blipFill>
            <a:blip r:embed="rId3">
              <a:alphaModFix/>
            </a:blip>
            <a:stretch>
              <a:fillRect/>
            </a:stretch>
          </p:blipFill>
          <p:spPr>
            <a:xfrm>
              <a:off x="655125" y="2030288"/>
              <a:ext cx="272000" cy="272000"/>
            </a:xfrm>
            <a:prstGeom prst="rect">
              <a:avLst/>
            </a:prstGeom>
            <a:noFill/>
            <a:ln>
              <a:noFill/>
            </a:ln>
          </p:spPr>
        </p:pic>
      </p:grpSp>
      <p:sp>
        <p:nvSpPr>
          <p:cNvPr id="443" name="Google Shape;443;p55"/>
          <p:cNvSpPr txBox="1"/>
          <p:nvPr/>
        </p:nvSpPr>
        <p:spPr>
          <a:xfrm>
            <a:off x="1445150" y="688825"/>
            <a:ext cx="7169400" cy="6696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3500" b="1">
                <a:solidFill>
                  <a:srgbClr val="EAFF6A"/>
                </a:solidFill>
                <a:latin typeface="DM Sans"/>
                <a:ea typeface="DM Sans"/>
                <a:cs typeface="DM Sans"/>
                <a:sym typeface="DM Sans"/>
              </a:rPr>
              <a:t>Para pensar</a:t>
            </a:r>
            <a:endParaRPr sz="3500" b="1">
              <a:solidFill>
                <a:srgbClr val="EAFF6A"/>
              </a:solidFill>
              <a:latin typeface="DM Sans"/>
              <a:ea typeface="DM Sans"/>
              <a:cs typeface="DM Sans"/>
              <a:sym typeface="DM Sans"/>
            </a:endParaRPr>
          </a:p>
        </p:txBody>
      </p:sp>
      <p:sp>
        <p:nvSpPr>
          <p:cNvPr id="444" name="Google Shape;444;p55"/>
          <p:cNvSpPr txBox="1"/>
          <p:nvPr/>
        </p:nvSpPr>
        <p:spPr>
          <a:xfrm>
            <a:off x="473350" y="1626100"/>
            <a:ext cx="7717500" cy="3078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2500">
                <a:solidFill>
                  <a:srgbClr val="B7B7B7"/>
                </a:solidFill>
                <a:latin typeface="DM Sans"/>
                <a:ea typeface="DM Sans"/>
                <a:cs typeface="DM Sans"/>
                <a:sym typeface="DM Sans"/>
              </a:rPr>
              <a:t>¿Te gustaría comprobar tus conocimientos de la clase?</a:t>
            </a:r>
            <a:endParaRPr sz="2500">
              <a:solidFill>
                <a:srgbClr val="B7B7B7"/>
              </a:solidFill>
              <a:latin typeface="DM Sans"/>
              <a:ea typeface="DM Sans"/>
              <a:cs typeface="DM Sans"/>
              <a:sym typeface="DM Sans"/>
            </a:endParaRPr>
          </a:p>
          <a:p>
            <a:pPr marL="0" lvl="0" indent="0" algn="l" rtl="0">
              <a:spcBef>
                <a:spcPts val="0"/>
              </a:spcBef>
              <a:spcAft>
                <a:spcPts val="0"/>
              </a:spcAft>
              <a:buNone/>
            </a:pPr>
            <a:endParaRPr sz="2500">
              <a:solidFill>
                <a:srgbClr val="B7B7B7"/>
              </a:solidFill>
              <a:latin typeface="DM Sans"/>
              <a:ea typeface="DM Sans"/>
              <a:cs typeface="DM Sans"/>
              <a:sym typeface="DM Sans"/>
            </a:endParaRPr>
          </a:p>
          <a:p>
            <a:pPr marL="0" lvl="0" indent="0" algn="l" rtl="0">
              <a:spcBef>
                <a:spcPts val="0"/>
              </a:spcBef>
              <a:spcAft>
                <a:spcPts val="0"/>
              </a:spcAft>
              <a:buNone/>
            </a:pPr>
            <a:endParaRPr sz="2500">
              <a:solidFill>
                <a:srgbClr val="B7B7B7"/>
              </a:solidFill>
              <a:latin typeface="DM Sans"/>
              <a:ea typeface="DM Sans"/>
              <a:cs typeface="DM Sans"/>
              <a:sym typeface="DM Sans"/>
            </a:endParaRPr>
          </a:p>
          <a:p>
            <a:pPr marL="0" lvl="0" indent="0" algn="l" rtl="0">
              <a:spcBef>
                <a:spcPts val="0"/>
              </a:spcBef>
              <a:spcAft>
                <a:spcPts val="0"/>
              </a:spcAft>
              <a:buNone/>
            </a:pPr>
            <a:endParaRPr sz="2500">
              <a:solidFill>
                <a:srgbClr val="B7B7B7"/>
              </a:solidFill>
              <a:latin typeface="DM Sans"/>
              <a:ea typeface="DM Sans"/>
              <a:cs typeface="DM Sans"/>
              <a:sym typeface="DM Sans"/>
            </a:endParaRPr>
          </a:p>
          <a:p>
            <a:pPr marL="0" lvl="0" indent="0" algn="l" rtl="0">
              <a:spcBef>
                <a:spcPts val="0"/>
              </a:spcBef>
              <a:spcAft>
                <a:spcPts val="0"/>
              </a:spcAft>
              <a:buNone/>
            </a:pPr>
            <a:endParaRPr sz="900">
              <a:solidFill>
                <a:srgbClr val="B7B7B7"/>
              </a:solidFill>
              <a:latin typeface="DM Sans"/>
              <a:ea typeface="DM Sans"/>
              <a:cs typeface="DM Sans"/>
              <a:sym typeface="DM Sans"/>
            </a:endParaRPr>
          </a:p>
          <a:p>
            <a:pPr marL="0" lvl="0" indent="0" algn="l" rtl="0">
              <a:spcBef>
                <a:spcPts val="0"/>
              </a:spcBef>
              <a:spcAft>
                <a:spcPts val="0"/>
              </a:spcAft>
              <a:buNone/>
            </a:pPr>
            <a:r>
              <a:rPr lang="es" sz="900">
                <a:solidFill>
                  <a:srgbClr val="B7B7B7"/>
                </a:solidFill>
                <a:latin typeface="DM Sans"/>
                <a:ea typeface="DM Sans"/>
                <a:cs typeface="DM Sans"/>
                <a:sym typeface="DM Sans"/>
              </a:rPr>
              <a:t>Para el profesor:</a:t>
            </a:r>
            <a:endParaRPr sz="900">
              <a:solidFill>
                <a:srgbClr val="B7B7B7"/>
              </a:solidFill>
              <a:latin typeface="DM Sans"/>
              <a:ea typeface="DM Sans"/>
              <a:cs typeface="DM Sans"/>
              <a:sym typeface="DM Sans"/>
            </a:endParaRPr>
          </a:p>
          <a:p>
            <a:pPr marL="0" lvl="0" indent="0" algn="l" rtl="0">
              <a:spcBef>
                <a:spcPts val="0"/>
              </a:spcBef>
              <a:spcAft>
                <a:spcPts val="0"/>
              </a:spcAft>
              <a:buNone/>
            </a:pPr>
            <a:r>
              <a:rPr lang="es" sz="900">
                <a:solidFill>
                  <a:srgbClr val="B7B7B7"/>
                </a:solidFill>
                <a:latin typeface="DM Sans"/>
                <a:ea typeface="DM Sans"/>
                <a:cs typeface="DM Sans"/>
                <a:sym typeface="DM Sans"/>
              </a:rPr>
              <a:t>Acceder a la carpeta “Quizzes” de la camada. </a:t>
            </a:r>
            <a:endParaRPr sz="900">
              <a:solidFill>
                <a:srgbClr val="B7B7B7"/>
              </a:solidFill>
              <a:latin typeface="DM Sans"/>
              <a:ea typeface="DM Sans"/>
              <a:cs typeface="DM Sans"/>
              <a:sym typeface="DM Sans"/>
            </a:endParaRPr>
          </a:p>
          <a:p>
            <a:pPr marL="0" lvl="0" indent="0" algn="l" rtl="0">
              <a:spcBef>
                <a:spcPts val="0"/>
              </a:spcBef>
              <a:spcAft>
                <a:spcPts val="0"/>
              </a:spcAft>
              <a:buNone/>
            </a:pPr>
            <a:r>
              <a:rPr lang="es" sz="900">
                <a:solidFill>
                  <a:srgbClr val="B7B7B7"/>
                </a:solidFill>
                <a:latin typeface="DM Sans"/>
                <a:ea typeface="DM Sans"/>
                <a:cs typeface="DM Sans"/>
                <a:sym typeface="DM Sans"/>
              </a:rPr>
              <a:t>Ingresar al formulario de la clase.</a:t>
            </a:r>
            <a:endParaRPr sz="900">
              <a:solidFill>
                <a:srgbClr val="B7B7B7"/>
              </a:solidFill>
              <a:latin typeface="DM Sans"/>
              <a:ea typeface="DM Sans"/>
              <a:cs typeface="DM Sans"/>
              <a:sym typeface="DM Sans"/>
            </a:endParaRPr>
          </a:p>
          <a:p>
            <a:pPr marL="0" lvl="0" indent="0" algn="l" rtl="0">
              <a:spcBef>
                <a:spcPts val="0"/>
              </a:spcBef>
              <a:spcAft>
                <a:spcPts val="0"/>
              </a:spcAft>
              <a:buNone/>
            </a:pPr>
            <a:r>
              <a:rPr lang="es" sz="900">
                <a:solidFill>
                  <a:srgbClr val="B7B7B7"/>
                </a:solidFill>
                <a:latin typeface="DM Sans"/>
                <a:ea typeface="DM Sans"/>
                <a:cs typeface="DM Sans"/>
                <a:sym typeface="DM Sans"/>
              </a:rPr>
              <a:t>Pulsar el botón “Invitar”. </a:t>
            </a:r>
            <a:endParaRPr sz="900">
              <a:solidFill>
                <a:srgbClr val="B7B7B7"/>
              </a:solidFill>
              <a:latin typeface="DM Sans"/>
              <a:ea typeface="DM Sans"/>
              <a:cs typeface="DM Sans"/>
              <a:sym typeface="DM Sans"/>
            </a:endParaRPr>
          </a:p>
          <a:p>
            <a:pPr marL="0" lvl="0" indent="0" algn="l" rtl="0">
              <a:spcBef>
                <a:spcPts val="0"/>
              </a:spcBef>
              <a:spcAft>
                <a:spcPts val="0"/>
              </a:spcAft>
              <a:buNone/>
            </a:pPr>
            <a:r>
              <a:rPr lang="es" sz="900">
                <a:solidFill>
                  <a:srgbClr val="B7B7B7"/>
                </a:solidFill>
                <a:latin typeface="DM Sans"/>
                <a:ea typeface="DM Sans"/>
                <a:cs typeface="DM Sans"/>
                <a:sym typeface="DM Sans"/>
              </a:rPr>
              <a:t>Copiar el enlace.</a:t>
            </a:r>
            <a:endParaRPr sz="900">
              <a:solidFill>
                <a:srgbClr val="B7B7B7"/>
              </a:solidFill>
              <a:latin typeface="DM Sans"/>
              <a:ea typeface="DM Sans"/>
              <a:cs typeface="DM Sans"/>
              <a:sym typeface="DM Sans"/>
            </a:endParaRPr>
          </a:p>
          <a:p>
            <a:pPr marL="0" lvl="0" indent="0" algn="l" rtl="0">
              <a:spcBef>
                <a:spcPts val="0"/>
              </a:spcBef>
              <a:spcAft>
                <a:spcPts val="0"/>
              </a:spcAft>
              <a:buNone/>
            </a:pPr>
            <a:r>
              <a:rPr lang="es" sz="900">
                <a:solidFill>
                  <a:srgbClr val="B7B7B7"/>
                </a:solidFill>
                <a:latin typeface="DM Sans"/>
                <a:ea typeface="DM Sans"/>
                <a:cs typeface="DM Sans"/>
                <a:sym typeface="DM Sans"/>
              </a:rPr>
              <a:t>Compartir el enlace a los alumnos a través del chat.</a:t>
            </a:r>
            <a:endParaRPr sz="2400">
              <a:solidFill>
                <a:srgbClr val="B7B7B7"/>
              </a:solidFill>
              <a:latin typeface="DM Sans"/>
              <a:ea typeface="DM Sans"/>
              <a:cs typeface="DM Sans"/>
              <a:sym typeface="DM Sans"/>
            </a:endParaRPr>
          </a:p>
        </p:txBody>
      </p:sp>
      <p:sp>
        <p:nvSpPr>
          <p:cNvPr id="445" name="Google Shape;445;p55"/>
          <p:cNvSpPr txBox="1"/>
          <p:nvPr/>
        </p:nvSpPr>
        <p:spPr>
          <a:xfrm>
            <a:off x="473350" y="2099125"/>
            <a:ext cx="7169400" cy="149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500" b="1">
              <a:solidFill>
                <a:schemeClr val="lt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r>
              <a:rPr lang="es" sz="2000">
                <a:solidFill>
                  <a:schemeClr val="accent5"/>
                </a:solidFill>
                <a:latin typeface="DM Sans"/>
                <a:ea typeface="DM Sans"/>
                <a:cs typeface="DM Sans"/>
                <a:sym typeface="DM Sans"/>
              </a:rPr>
              <a:t>Te compartimos a través del chat de zoom</a:t>
            </a:r>
            <a:endParaRPr sz="2000">
              <a:solidFill>
                <a:schemeClr val="accent5"/>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r>
              <a:rPr lang="es" sz="2000">
                <a:solidFill>
                  <a:schemeClr val="accent5"/>
                </a:solidFill>
                <a:latin typeface="DM Sans"/>
                <a:ea typeface="DM Sans"/>
                <a:cs typeface="DM Sans"/>
                <a:sym typeface="DM Sans"/>
              </a:rPr>
              <a:t>el enlace a un breve quiz de tarea.</a:t>
            </a:r>
            <a:endParaRPr sz="2000">
              <a:solidFill>
                <a:schemeClr val="accent5"/>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r>
              <a:rPr lang="es" sz="2000">
                <a:solidFill>
                  <a:schemeClr val="accent5"/>
                </a:solidFill>
                <a:latin typeface="DM Sans"/>
                <a:ea typeface="DM Sans"/>
                <a:cs typeface="DM Sans"/>
                <a:sym typeface="DM Sans"/>
              </a:rPr>
              <a:t> </a:t>
            </a:r>
            <a:endParaRPr sz="2000">
              <a:solidFill>
                <a:srgbClr val="83AEFB"/>
              </a:solidFill>
              <a:latin typeface="DM Sans"/>
              <a:ea typeface="DM Sans"/>
              <a:cs typeface="DM Sans"/>
              <a:sym typeface="DM Sans"/>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50" name="Google Shape;450;p56"/>
          <p:cNvSpPr txBox="1"/>
          <p:nvPr/>
        </p:nvSpPr>
        <p:spPr>
          <a:xfrm>
            <a:off x="1461300" y="2202300"/>
            <a:ext cx="6221400" cy="7389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s" sz="4000" b="1">
                <a:solidFill>
                  <a:srgbClr val="EAFF6A"/>
                </a:solidFill>
                <a:latin typeface="DM Sans"/>
                <a:ea typeface="DM Sans"/>
                <a:cs typeface="DM Sans"/>
                <a:sym typeface="DM Sans"/>
              </a:rPr>
              <a:t>¿Preguntas?</a:t>
            </a:r>
            <a:endParaRPr sz="4000" b="1">
              <a:solidFill>
                <a:srgbClr val="EAFF6A"/>
              </a:solidFill>
              <a:latin typeface="DM Sans"/>
              <a:ea typeface="DM Sans"/>
              <a:cs typeface="DM Sans"/>
              <a:sym typeface="DM Sans"/>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54"/>
        <p:cNvGrpSpPr/>
        <p:nvPr/>
      </p:nvGrpSpPr>
      <p:grpSpPr>
        <a:xfrm>
          <a:off x="0" y="0"/>
          <a:ext cx="0" cy="0"/>
          <a:chOff x="0" y="0"/>
          <a:chExt cx="0" cy="0"/>
        </a:xfrm>
      </p:grpSpPr>
      <p:sp>
        <p:nvSpPr>
          <p:cNvPr id="455" name="Google Shape;455;p57"/>
          <p:cNvSpPr txBox="1"/>
          <p:nvPr/>
        </p:nvSpPr>
        <p:spPr>
          <a:xfrm>
            <a:off x="501450" y="899375"/>
            <a:ext cx="7310100" cy="7389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4000" b="1">
                <a:solidFill>
                  <a:schemeClr val="dk1"/>
                </a:solidFill>
                <a:latin typeface="DM Sans"/>
                <a:ea typeface="DM Sans"/>
                <a:cs typeface="DM Sans"/>
                <a:sym typeface="DM Sans"/>
              </a:rPr>
              <a:t>Recursos</a:t>
            </a:r>
            <a:endParaRPr sz="4000" b="1">
              <a:solidFill>
                <a:schemeClr val="dk1"/>
              </a:solidFill>
              <a:latin typeface="DM Sans"/>
              <a:ea typeface="DM Sans"/>
              <a:cs typeface="DM Sans"/>
              <a:sym typeface="DM Sans"/>
            </a:endParaRPr>
          </a:p>
        </p:txBody>
      </p:sp>
      <p:grpSp>
        <p:nvGrpSpPr>
          <p:cNvPr id="456" name="Google Shape;456;p57"/>
          <p:cNvGrpSpPr/>
          <p:nvPr/>
        </p:nvGrpSpPr>
        <p:grpSpPr>
          <a:xfrm>
            <a:off x="457358" y="468285"/>
            <a:ext cx="431074" cy="431074"/>
            <a:chOff x="4202550" y="994173"/>
            <a:chExt cx="738900" cy="738900"/>
          </a:xfrm>
        </p:grpSpPr>
        <p:sp>
          <p:nvSpPr>
            <p:cNvPr id="457" name="Google Shape;457;p57"/>
            <p:cNvSpPr/>
            <p:nvPr/>
          </p:nvSpPr>
          <p:spPr>
            <a:xfrm>
              <a:off x="4202550" y="994173"/>
              <a:ext cx="738900" cy="73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pic>
          <p:nvPicPr>
            <p:cNvPr id="458" name="Google Shape;458;p57" title="ícono de material ampliado"/>
            <p:cNvPicPr preferRelativeResize="0"/>
            <p:nvPr/>
          </p:nvPicPr>
          <p:blipFill>
            <a:blip r:embed="rId3">
              <a:alphaModFix/>
            </a:blip>
            <a:stretch>
              <a:fillRect/>
            </a:stretch>
          </p:blipFill>
          <p:spPr>
            <a:xfrm>
              <a:off x="4346688" y="1138325"/>
              <a:ext cx="450600" cy="450600"/>
            </a:xfrm>
            <a:prstGeom prst="rect">
              <a:avLst/>
            </a:prstGeom>
            <a:noFill/>
            <a:ln>
              <a:noFill/>
            </a:ln>
          </p:spPr>
        </p:pic>
      </p:grpSp>
      <p:sp>
        <p:nvSpPr>
          <p:cNvPr id="459" name="Google Shape;459;p57"/>
          <p:cNvSpPr txBox="1"/>
          <p:nvPr/>
        </p:nvSpPr>
        <p:spPr>
          <a:xfrm>
            <a:off x="930550" y="468275"/>
            <a:ext cx="31992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600">
                <a:solidFill>
                  <a:schemeClr val="dk1"/>
                </a:solidFill>
                <a:latin typeface="DM Sans"/>
                <a:ea typeface="DM Sans"/>
                <a:cs typeface="DM Sans"/>
                <a:sym typeface="DM Sans"/>
              </a:rPr>
              <a:t>MATERIAL AMPLIADO</a:t>
            </a:r>
            <a:endParaRPr>
              <a:latin typeface="DM Sans"/>
              <a:ea typeface="DM Sans"/>
              <a:cs typeface="DM Sans"/>
              <a:sym typeface="DM Sans"/>
            </a:endParaRPr>
          </a:p>
        </p:txBody>
      </p:sp>
      <p:sp>
        <p:nvSpPr>
          <p:cNvPr id="460" name="Google Shape;460;p57"/>
          <p:cNvSpPr txBox="1"/>
          <p:nvPr/>
        </p:nvSpPr>
        <p:spPr>
          <a:xfrm>
            <a:off x="559000" y="4675925"/>
            <a:ext cx="70563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s" sz="1100">
                <a:solidFill>
                  <a:srgbClr val="999999"/>
                </a:solidFill>
                <a:latin typeface="DM Sans"/>
                <a:ea typeface="DM Sans"/>
                <a:cs typeface="DM Sans"/>
                <a:sym typeface="DM Sans"/>
              </a:rPr>
              <a:t>Disponible en nuestro repositorio.</a:t>
            </a:r>
            <a:endParaRPr sz="1100" i="1" u="sng">
              <a:solidFill>
                <a:srgbClr val="83AEFB"/>
              </a:solidFill>
              <a:latin typeface="DM Sans"/>
              <a:ea typeface="DM Sans"/>
              <a:cs typeface="DM Sans"/>
              <a:sym typeface="DM Sans"/>
            </a:endParaRPr>
          </a:p>
        </p:txBody>
      </p:sp>
      <p:sp>
        <p:nvSpPr>
          <p:cNvPr id="461" name="Google Shape;461;p57"/>
          <p:cNvSpPr txBox="1"/>
          <p:nvPr/>
        </p:nvSpPr>
        <p:spPr>
          <a:xfrm>
            <a:off x="457350" y="2068875"/>
            <a:ext cx="3834600" cy="18639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0"/>
              </a:spcBef>
              <a:spcAft>
                <a:spcPts val="0"/>
              </a:spcAft>
              <a:buNone/>
            </a:pPr>
            <a:r>
              <a:rPr lang="es" sz="1350" b="1">
                <a:latin typeface="DM Sans"/>
                <a:ea typeface="DM Sans"/>
                <a:cs typeface="DM Sans"/>
                <a:sym typeface="DM Sans"/>
              </a:rPr>
              <a:t>Array </a:t>
            </a:r>
            <a:endParaRPr sz="1350" b="1">
              <a:latin typeface="DM Sans"/>
              <a:ea typeface="DM Sans"/>
              <a:cs typeface="DM Sans"/>
              <a:sym typeface="DM Sans"/>
            </a:endParaRPr>
          </a:p>
          <a:p>
            <a:pPr marL="0" lvl="0" indent="0" algn="l" rtl="0">
              <a:lnSpc>
                <a:spcPct val="30000"/>
              </a:lnSpc>
              <a:spcBef>
                <a:spcPts val="0"/>
              </a:spcBef>
              <a:spcAft>
                <a:spcPts val="0"/>
              </a:spcAft>
              <a:buNone/>
            </a:pPr>
            <a:endParaRPr sz="1350" b="1">
              <a:latin typeface="DM Sans"/>
              <a:ea typeface="DM Sans"/>
              <a:cs typeface="DM Sans"/>
              <a:sym typeface="DM Sans"/>
            </a:endParaRPr>
          </a:p>
          <a:p>
            <a:pPr marL="457200" lvl="0" indent="-314325" algn="l" rtl="0">
              <a:lnSpc>
                <a:spcPct val="100000"/>
              </a:lnSpc>
              <a:spcBef>
                <a:spcPts val="0"/>
              </a:spcBef>
              <a:spcAft>
                <a:spcPts val="0"/>
              </a:spcAft>
              <a:buClr>
                <a:schemeClr val="accent4"/>
              </a:buClr>
              <a:buSzPts val="1350"/>
              <a:buFont typeface="DM Sans"/>
              <a:buChar char="✓"/>
            </a:pPr>
            <a:r>
              <a:rPr lang="es" sz="1350" u="sng">
                <a:solidFill>
                  <a:schemeClr val="hlink"/>
                </a:solidFill>
                <a:latin typeface="DM Sans"/>
                <a:ea typeface="DM Sans"/>
                <a:cs typeface="DM Sans"/>
                <a:sym typeface="DM Sans"/>
                <a:hlinkClick r:id="rId4"/>
              </a:rPr>
              <a:t>Los apuntes de Majo (Página 21 a 24). </a:t>
            </a:r>
            <a:endParaRPr sz="1350">
              <a:solidFill>
                <a:srgbClr val="999999"/>
              </a:solidFill>
              <a:latin typeface="DM Sans"/>
              <a:ea typeface="DM Sans"/>
              <a:cs typeface="DM Sans"/>
              <a:sym typeface="DM Sans"/>
            </a:endParaRPr>
          </a:p>
          <a:p>
            <a:pPr marL="457200" lvl="0" indent="0" algn="l" rtl="0">
              <a:spcBef>
                <a:spcPts val="800"/>
              </a:spcBef>
              <a:spcAft>
                <a:spcPts val="0"/>
              </a:spcAft>
              <a:buNone/>
            </a:pPr>
            <a:endParaRPr sz="1350">
              <a:solidFill>
                <a:srgbClr val="999999"/>
              </a:solidFill>
              <a:latin typeface="DM Sans"/>
              <a:ea typeface="DM Sans"/>
              <a:cs typeface="DM Sans"/>
              <a:sym typeface="DM Sans"/>
            </a:endParaRPr>
          </a:p>
          <a:p>
            <a:pPr marL="0" lvl="0" indent="0" algn="l" rtl="0">
              <a:spcBef>
                <a:spcPts val="800"/>
              </a:spcBef>
              <a:spcAft>
                <a:spcPts val="0"/>
              </a:spcAft>
              <a:buClr>
                <a:schemeClr val="dk1"/>
              </a:buClr>
              <a:buSzPts val="1100"/>
              <a:buFont typeface="Arial"/>
              <a:buNone/>
            </a:pPr>
            <a:r>
              <a:rPr lang="es" sz="1350" b="1">
                <a:solidFill>
                  <a:schemeClr val="dk1"/>
                </a:solidFill>
                <a:latin typeface="DM Sans"/>
                <a:ea typeface="DM Sans"/>
                <a:cs typeface="DM Sans"/>
                <a:sym typeface="DM Sans"/>
              </a:rPr>
              <a:t>Estructuras de Datos: Objetos y Arreglos</a:t>
            </a:r>
            <a:endParaRPr sz="1350" b="1">
              <a:solidFill>
                <a:schemeClr val="dk1"/>
              </a:solidFill>
              <a:latin typeface="DM Sans"/>
              <a:ea typeface="DM Sans"/>
              <a:cs typeface="DM Sans"/>
              <a:sym typeface="DM Sans"/>
            </a:endParaRPr>
          </a:p>
          <a:p>
            <a:pPr marL="0" lvl="0" indent="0" algn="l" rtl="0">
              <a:lnSpc>
                <a:spcPct val="30000"/>
              </a:lnSpc>
              <a:spcBef>
                <a:spcPts val="0"/>
              </a:spcBef>
              <a:spcAft>
                <a:spcPts val="0"/>
              </a:spcAft>
              <a:buClr>
                <a:schemeClr val="dk1"/>
              </a:buClr>
              <a:buSzPts val="1100"/>
              <a:buFont typeface="Arial"/>
              <a:buNone/>
            </a:pPr>
            <a:endParaRPr sz="1350" b="1">
              <a:solidFill>
                <a:schemeClr val="dk1"/>
              </a:solidFill>
              <a:latin typeface="DM Sans"/>
              <a:ea typeface="DM Sans"/>
              <a:cs typeface="DM Sans"/>
              <a:sym typeface="DM Sans"/>
            </a:endParaRPr>
          </a:p>
          <a:p>
            <a:pPr marL="457200" lvl="0" indent="-314325" algn="l" rtl="0">
              <a:spcBef>
                <a:spcPts val="0"/>
              </a:spcBef>
              <a:spcAft>
                <a:spcPts val="0"/>
              </a:spcAft>
              <a:buClr>
                <a:schemeClr val="accent4"/>
              </a:buClr>
              <a:buSzPts val="1350"/>
              <a:buFont typeface="DM Sans"/>
              <a:buChar char="✓"/>
            </a:pPr>
            <a:r>
              <a:rPr lang="es" sz="1350" u="sng">
                <a:solidFill>
                  <a:schemeClr val="hlink"/>
                </a:solidFill>
                <a:latin typeface="DM Sans"/>
                <a:ea typeface="DM Sans"/>
                <a:cs typeface="DM Sans"/>
                <a:sym typeface="DM Sans"/>
                <a:hlinkClick r:id="rId5"/>
              </a:rPr>
              <a:t>Eloquent JavaScript(ES). </a:t>
            </a:r>
            <a:endParaRPr sz="1350">
              <a:solidFill>
                <a:srgbClr val="999999"/>
              </a:solidFill>
              <a:latin typeface="DM Sans"/>
              <a:ea typeface="DM Sans"/>
              <a:cs typeface="DM Sans"/>
              <a:sym typeface="DM Sans"/>
            </a:endParaRPr>
          </a:p>
          <a:p>
            <a:pPr marL="0" lvl="0" indent="0" algn="l" rtl="0">
              <a:spcBef>
                <a:spcPts val="800"/>
              </a:spcBef>
              <a:spcAft>
                <a:spcPts val="800"/>
              </a:spcAft>
              <a:buNone/>
            </a:pPr>
            <a:endParaRPr sz="1350">
              <a:solidFill>
                <a:srgbClr val="999999"/>
              </a:solidFill>
              <a:latin typeface="DM Sans"/>
              <a:ea typeface="DM Sans"/>
              <a:cs typeface="DM Sans"/>
              <a:sym typeface="DM Sans"/>
            </a:endParaRPr>
          </a:p>
        </p:txBody>
      </p:sp>
      <p:sp>
        <p:nvSpPr>
          <p:cNvPr id="462" name="Google Shape;462;p57"/>
          <p:cNvSpPr txBox="1"/>
          <p:nvPr/>
        </p:nvSpPr>
        <p:spPr>
          <a:xfrm>
            <a:off x="4546475" y="1981350"/>
            <a:ext cx="3834600" cy="20718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0"/>
              </a:spcBef>
              <a:spcAft>
                <a:spcPts val="0"/>
              </a:spcAft>
              <a:buNone/>
            </a:pPr>
            <a:r>
              <a:rPr lang="es" sz="1350" b="1">
                <a:latin typeface="DM Sans"/>
                <a:ea typeface="DM Sans"/>
                <a:cs typeface="DM Sans"/>
                <a:sym typeface="DM Sans"/>
              </a:rPr>
              <a:t>Práctica guiada </a:t>
            </a:r>
            <a:endParaRPr sz="1350" b="1">
              <a:latin typeface="DM Sans"/>
              <a:ea typeface="DM Sans"/>
              <a:cs typeface="DM Sans"/>
              <a:sym typeface="DM Sans"/>
            </a:endParaRPr>
          </a:p>
          <a:p>
            <a:pPr marL="0" lvl="0" indent="0" algn="l" rtl="0">
              <a:lnSpc>
                <a:spcPct val="30000"/>
              </a:lnSpc>
              <a:spcBef>
                <a:spcPts val="0"/>
              </a:spcBef>
              <a:spcAft>
                <a:spcPts val="0"/>
              </a:spcAft>
              <a:buNone/>
            </a:pPr>
            <a:endParaRPr sz="1350" b="1">
              <a:latin typeface="DM Sans"/>
              <a:ea typeface="DM Sans"/>
              <a:cs typeface="DM Sans"/>
              <a:sym typeface="DM Sans"/>
            </a:endParaRPr>
          </a:p>
          <a:p>
            <a:pPr marL="457200" lvl="0" indent="-314325" algn="l" rtl="0">
              <a:lnSpc>
                <a:spcPct val="100000"/>
              </a:lnSpc>
              <a:spcBef>
                <a:spcPts val="0"/>
              </a:spcBef>
              <a:spcAft>
                <a:spcPts val="0"/>
              </a:spcAft>
              <a:buClr>
                <a:srgbClr val="EA90FF"/>
              </a:buClr>
              <a:buSzPts val="1350"/>
              <a:buFont typeface="DM Sans"/>
              <a:buChar char="✓"/>
            </a:pPr>
            <a:r>
              <a:rPr lang="es" sz="1350" u="sng">
                <a:solidFill>
                  <a:schemeClr val="hlink"/>
                </a:solidFill>
                <a:latin typeface="DM Sans"/>
                <a:ea typeface="DM Sans"/>
                <a:cs typeface="DM Sans"/>
                <a:sym typeface="DM Sans"/>
                <a:hlinkClick r:id="rId6"/>
              </a:rPr>
              <a:t>Proyecto: Vida Electrónica.</a:t>
            </a:r>
            <a:r>
              <a:rPr lang="es" sz="1350" u="sng">
                <a:solidFill>
                  <a:schemeClr val="hlink"/>
                </a:solidFill>
                <a:latin typeface="DM Sans"/>
                <a:ea typeface="DM Sans"/>
                <a:cs typeface="DM Sans"/>
                <a:sym typeface="DM Sans"/>
                <a:hlinkClick r:id="rId6"/>
              </a:rPr>
              <a:t> </a:t>
            </a:r>
            <a:endParaRPr sz="1350" u="sng">
              <a:solidFill>
                <a:schemeClr val="hlink"/>
              </a:solidFill>
              <a:latin typeface="DM Sans"/>
              <a:ea typeface="DM Sans"/>
              <a:cs typeface="DM Sans"/>
              <a:sym typeface="DM Sans"/>
            </a:endParaRPr>
          </a:p>
          <a:p>
            <a:pPr marL="457200" lvl="0" indent="0" algn="l" rtl="0">
              <a:lnSpc>
                <a:spcPct val="100000"/>
              </a:lnSpc>
              <a:spcBef>
                <a:spcPts val="800"/>
              </a:spcBef>
              <a:spcAft>
                <a:spcPts val="0"/>
              </a:spcAft>
              <a:buNone/>
            </a:pPr>
            <a:endParaRPr sz="1350" u="sng">
              <a:solidFill>
                <a:schemeClr val="hlink"/>
              </a:solidFill>
              <a:latin typeface="DM Sans"/>
              <a:ea typeface="DM Sans"/>
              <a:cs typeface="DM Sans"/>
              <a:sym typeface="DM Sans"/>
            </a:endParaRPr>
          </a:p>
          <a:p>
            <a:pPr marL="0" lvl="0" indent="0" algn="l" rtl="0">
              <a:spcBef>
                <a:spcPts val="800"/>
              </a:spcBef>
              <a:spcAft>
                <a:spcPts val="0"/>
              </a:spcAft>
              <a:buNone/>
            </a:pPr>
            <a:r>
              <a:rPr lang="es" sz="1350" b="1">
                <a:solidFill>
                  <a:schemeClr val="dk1"/>
                </a:solidFill>
                <a:latin typeface="DM Sans"/>
                <a:ea typeface="DM Sans"/>
                <a:cs typeface="DM Sans"/>
                <a:sym typeface="DM Sans"/>
              </a:rPr>
              <a:t>Documentación </a:t>
            </a:r>
            <a:endParaRPr sz="1350" b="1">
              <a:solidFill>
                <a:schemeClr val="dk1"/>
              </a:solidFill>
              <a:latin typeface="DM Sans"/>
              <a:ea typeface="DM Sans"/>
              <a:cs typeface="DM Sans"/>
              <a:sym typeface="DM Sans"/>
            </a:endParaRPr>
          </a:p>
          <a:p>
            <a:pPr marL="0" lvl="0" indent="0" algn="l" rtl="0">
              <a:lnSpc>
                <a:spcPct val="30000"/>
              </a:lnSpc>
              <a:spcBef>
                <a:spcPts val="0"/>
              </a:spcBef>
              <a:spcAft>
                <a:spcPts val="0"/>
              </a:spcAft>
              <a:buNone/>
            </a:pPr>
            <a:endParaRPr sz="1350" b="1">
              <a:solidFill>
                <a:schemeClr val="dk1"/>
              </a:solidFill>
              <a:latin typeface="DM Sans"/>
              <a:ea typeface="DM Sans"/>
              <a:cs typeface="DM Sans"/>
              <a:sym typeface="DM Sans"/>
            </a:endParaRPr>
          </a:p>
          <a:p>
            <a:pPr marL="457200" lvl="0" indent="-314325" algn="l" rtl="0">
              <a:spcBef>
                <a:spcPts val="0"/>
              </a:spcBef>
              <a:spcAft>
                <a:spcPts val="0"/>
              </a:spcAft>
              <a:buClr>
                <a:schemeClr val="accent4"/>
              </a:buClr>
              <a:buSzPts val="1350"/>
              <a:buFont typeface="DM Sans"/>
              <a:buChar char="✓"/>
            </a:pPr>
            <a:r>
              <a:rPr lang="es" sz="1350" u="sng">
                <a:solidFill>
                  <a:schemeClr val="hlink"/>
                </a:solidFill>
                <a:latin typeface="DM Sans"/>
                <a:ea typeface="DM Sans"/>
                <a:cs typeface="DM Sans"/>
                <a:sym typeface="DM Sans"/>
                <a:hlinkClick r:id="rId7"/>
              </a:rPr>
              <a:t>Documentación STRING.</a:t>
            </a:r>
            <a:endParaRPr sz="1350" u="sng">
              <a:solidFill>
                <a:schemeClr val="hlink"/>
              </a:solidFill>
              <a:latin typeface="DM Sans"/>
              <a:ea typeface="DM Sans"/>
              <a:cs typeface="DM Sans"/>
              <a:sym typeface="DM Sans"/>
            </a:endParaRPr>
          </a:p>
          <a:p>
            <a:pPr marL="457200" lvl="0" indent="-314325" algn="l" rtl="0">
              <a:spcBef>
                <a:spcPts val="0"/>
              </a:spcBef>
              <a:spcAft>
                <a:spcPts val="0"/>
              </a:spcAft>
              <a:buClr>
                <a:schemeClr val="accent4"/>
              </a:buClr>
              <a:buSzPts val="1350"/>
              <a:buFont typeface="DM Sans"/>
              <a:buChar char="✓"/>
            </a:pPr>
            <a:r>
              <a:rPr lang="es" sz="1350" u="sng">
                <a:solidFill>
                  <a:schemeClr val="hlink"/>
                </a:solidFill>
                <a:latin typeface="DM Sans"/>
                <a:ea typeface="DM Sans"/>
                <a:cs typeface="DM Sans"/>
                <a:sym typeface="DM Sans"/>
                <a:hlinkClick r:id="rId8"/>
              </a:rPr>
              <a:t>Documentación ARRAY. </a:t>
            </a:r>
            <a:endParaRPr sz="1350">
              <a:solidFill>
                <a:srgbClr val="999999"/>
              </a:solidFill>
              <a:latin typeface="DM Sans"/>
              <a:ea typeface="DM Sans"/>
              <a:cs typeface="DM Sans"/>
              <a:sym typeface="DM Sans"/>
            </a:endParaRPr>
          </a:p>
          <a:p>
            <a:pPr marL="0" lvl="0" indent="0" algn="l" rtl="0">
              <a:spcBef>
                <a:spcPts val="800"/>
              </a:spcBef>
              <a:spcAft>
                <a:spcPts val="800"/>
              </a:spcAft>
              <a:buNone/>
            </a:pPr>
            <a:endParaRPr sz="1350" b="1">
              <a:solidFill>
                <a:srgbClr val="999999"/>
              </a:solidFill>
              <a:latin typeface="DM Sans"/>
              <a:ea typeface="DM Sans"/>
              <a:cs typeface="DM Sans"/>
              <a:sym typeface="DM Sans"/>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66"/>
        <p:cNvGrpSpPr/>
        <p:nvPr/>
      </p:nvGrpSpPr>
      <p:grpSpPr>
        <a:xfrm>
          <a:off x="0" y="0"/>
          <a:ext cx="0" cy="0"/>
          <a:chOff x="0" y="0"/>
          <a:chExt cx="0" cy="0"/>
        </a:xfrm>
      </p:grpSpPr>
      <p:sp>
        <p:nvSpPr>
          <p:cNvPr id="467" name="Google Shape;467;p58"/>
          <p:cNvSpPr txBox="1"/>
          <p:nvPr/>
        </p:nvSpPr>
        <p:spPr>
          <a:xfrm>
            <a:off x="1339500" y="1134750"/>
            <a:ext cx="6465000" cy="1088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s" sz="4000" b="1">
                <a:solidFill>
                  <a:srgbClr val="EAFF6A"/>
                </a:solidFill>
                <a:latin typeface="DM Sans"/>
                <a:ea typeface="DM Sans"/>
                <a:cs typeface="DM Sans"/>
                <a:sym typeface="DM Sans"/>
              </a:rPr>
              <a:t>Resumen</a:t>
            </a:r>
            <a:r>
              <a:rPr lang="es" sz="4000" b="1">
                <a:solidFill>
                  <a:srgbClr val="DEFC52"/>
                </a:solidFill>
                <a:latin typeface="DM Sans"/>
                <a:ea typeface="DM Sans"/>
                <a:cs typeface="DM Sans"/>
                <a:sym typeface="DM Sans"/>
              </a:rPr>
              <a:t> </a:t>
            </a:r>
            <a:endParaRPr sz="4000" b="1">
              <a:solidFill>
                <a:srgbClr val="DEFC52"/>
              </a:solidFill>
              <a:latin typeface="DM Sans"/>
              <a:ea typeface="DM Sans"/>
              <a:cs typeface="DM Sans"/>
              <a:sym typeface="DM Sans"/>
            </a:endParaRPr>
          </a:p>
          <a:p>
            <a:pPr marL="0" lvl="0" indent="0" algn="ctr" rtl="0">
              <a:lnSpc>
                <a:spcPct val="100000"/>
              </a:lnSpc>
              <a:spcBef>
                <a:spcPts val="0"/>
              </a:spcBef>
              <a:spcAft>
                <a:spcPts val="0"/>
              </a:spcAft>
              <a:buNone/>
            </a:pPr>
            <a:r>
              <a:rPr lang="es" sz="4000" b="1">
                <a:solidFill>
                  <a:schemeClr val="lt1"/>
                </a:solidFill>
                <a:latin typeface="DM Sans"/>
                <a:ea typeface="DM Sans"/>
                <a:cs typeface="DM Sans"/>
                <a:sym typeface="DM Sans"/>
              </a:rPr>
              <a:t>de la clase hoy</a:t>
            </a:r>
            <a:endParaRPr sz="4000">
              <a:solidFill>
                <a:schemeClr val="lt1"/>
              </a:solidFill>
              <a:latin typeface="DM Sans"/>
              <a:ea typeface="DM Sans"/>
              <a:cs typeface="DM Sans"/>
              <a:sym typeface="DM Sans"/>
            </a:endParaRPr>
          </a:p>
        </p:txBody>
      </p:sp>
      <p:sp>
        <p:nvSpPr>
          <p:cNvPr id="468" name="Google Shape;468;p58"/>
          <p:cNvSpPr txBox="1"/>
          <p:nvPr/>
        </p:nvSpPr>
        <p:spPr>
          <a:xfrm>
            <a:off x="2109143" y="2944038"/>
            <a:ext cx="4925700" cy="1064700"/>
          </a:xfrm>
          <a:prstGeom prst="rect">
            <a:avLst/>
          </a:prstGeom>
          <a:noFill/>
          <a:ln>
            <a:noFill/>
          </a:ln>
        </p:spPr>
        <p:txBody>
          <a:bodyPr spcFirstLastPara="1" wrap="square" lIns="91425" tIns="91425" rIns="91425" bIns="91425" anchor="t" anchorCtr="0">
            <a:spAutoFit/>
          </a:bodyPr>
          <a:lstStyle/>
          <a:p>
            <a:pPr marL="457200" lvl="0" indent="-314325" algn="l" rtl="0">
              <a:spcBef>
                <a:spcPts val="0"/>
              </a:spcBef>
              <a:spcAft>
                <a:spcPts val="0"/>
              </a:spcAft>
              <a:buClr>
                <a:srgbClr val="EAFF6A"/>
              </a:buClr>
              <a:buSzPts val="1350"/>
              <a:buFont typeface="DM Sans"/>
              <a:buChar char="✓"/>
            </a:pPr>
            <a:r>
              <a:rPr lang="es" sz="1350">
                <a:solidFill>
                  <a:schemeClr val="lt1"/>
                </a:solidFill>
                <a:latin typeface="DM Sans"/>
                <a:ea typeface="DM Sans"/>
                <a:cs typeface="DM Sans"/>
                <a:sym typeface="DM Sans"/>
              </a:rPr>
              <a:t>Métodos y propiedades en Array.</a:t>
            </a:r>
            <a:endParaRPr sz="1350">
              <a:solidFill>
                <a:schemeClr val="lt1"/>
              </a:solidFill>
              <a:latin typeface="DM Sans"/>
              <a:ea typeface="DM Sans"/>
              <a:cs typeface="DM Sans"/>
              <a:sym typeface="DM Sans"/>
            </a:endParaRPr>
          </a:p>
          <a:p>
            <a:pPr marL="457200" lvl="0" indent="-314325" algn="l" rtl="0">
              <a:spcBef>
                <a:spcPts val="1000"/>
              </a:spcBef>
              <a:spcAft>
                <a:spcPts val="0"/>
              </a:spcAft>
              <a:buClr>
                <a:srgbClr val="EAFF6A"/>
              </a:buClr>
              <a:buSzPts val="1350"/>
              <a:buFont typeface="DM Sans"/>
              <a:buChar char="✓"/>
            </a:pPr>
            <a:r>
              <a:rPr lang="es" sz="1350">
                <a:solidFill>
                  <a:schemeClr val="lt1"/>
                </a:solidFill>
                <a:latin typeface="DM Sans"/>
                <a:ea typeface="DM Sans"/>
                <a:cs typeface="DM Sans"/>
                <a:sym typeface="DM Sans"/>
              </a:rPr>
              <a:t>Métodos de búsqueda y transformación.</a:t>
            </a:r>
            <a:endParaRPr sz="1350">
              <a:solidFill>
                <a:schemeClr val="lt1"/>
              </a:solidFill>
              <a:latin typeface="DM Sans"/>
              <a:ea typeface="DM Sans"/>
              <a:cs typeface="DM Sans"/>
              <a:sym typeface="DM Sans"/>
            </a:endParaRPr>
          </a:p>
          <a:p>
            <a:pPr marL="457200" lvl="0" indent="0" algn="l" rtl="0">
              <a:spcBef>
                <a:spcPts val="1000"/>
              </a:spcBef>
              <a:spcAft>
                <a:spcPts val="1000"/>
              </a:spcAft>
              <a:buNone/>
            </a:pPr>
            <a:endParaRPr sz="1350">
              <a:solidFill>
                <a:schemeClr val="lt1"/>
              </a:solidFill>
              <a:latin typeface="DM Sans"/>
              <a:ea typeface="DM Sans"/>
              <a:cs typeface="DM Sans"/>
              <a:sym typeface="DM Sans"/>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72"/>
        <p:cNvGrpSpPr/>
        <p:nvPr/>
      </p:nvGrpSpPr>
      <p:grpSpPr>
        <a:xfrm>
          <a:off x="0" y="0"/>
          <a:ext cx="0" cy="0"/>
          <a:chOff x="0" y="0"/>
          <a:chExt cx="0" cy="0"/>
        </a:xfrm>
      </p:grpSpPr>
      <p:sp>
        <p:nvSpPr>
          <p:cNvPr id="473" name="Google Shape;473;p59"/>
          <p:cNvSpPr txBox="1"/>
          <p:nvPr/>
        </p:nvSpPr>
        <p:spPr>
          <a:xfrm>
            <a:off x="2382900" y="2171550"/>
            <a:ext cx="4378200" cy="800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 sz="4000" b="1">
                <a:solidFill>
                  <a:srgbClr val="FFFFFF"/>
                </a:solidFill>
                <a:latin typeface="DM Sans"/>
                <a:ea typeface="DM Sans"/>
                <a:cs typeface="DM Sans"/>
                <a:sym typeface="DM Sans"/>
              </a:rPr>
              <a:t>Muchas gracias</a:t>
            </a:r>
            <a:r>
              <a:rPr lang="es" sz="4000" b="1">
                <a:solidFill>
                  <a:srgbClr val="EAFF6A"/>
                </a:solidFill>
                <a:latin typeface="DM Sans"/>
                <a:ea typeface="DM Sans"/>
                <a:cs typeface="DM Sans"/>
                <a:sym typeface="DM Sans"/>
              </a:rPr>
              <a:t>.</a:t>
            </a:r>
            <a:endParaRPr sz="4000">
              <a:solidFill>
                <a:srgbClr val="EAFF6A"/>
              </a:solidFill>
              <a:latin typeface="DM Sans"/>
              <a:ea typeface="DM Sans"/>
              <a:cs typeface="DM Sans"/>
              <a:sym typeface="DM Sans"/>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478" name="Google Shape;478;p60"/>
          <p:cNvSpPr txBox="1"/>
          <p:nvPr/>
        </p:nvSpPr>
        <p:spPr>
          <a:xfrm>
            <a:off x="1461300" y="1925250"/>
            <a:ext cx="6221400" cy="12930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s" sz="4000" b="1">
                <a:solidFill>
                  <a:srgbClr val="EAFF6A"/>
                </a:solidFill>
                <a:latin typeface="DM Sans"/>
                <a:ea typeface="DM Sans"/>
                <a:cs typeface="DM Sans"/>
                <a:sym typeface="DM Sans"/>
              </a:rPr>
              <a:t>Opina y valora</a:t>
            </a:r>
            <a:r>
              <a:rPr lang="es" sz="4000" b="1">
                <a:solidFill>
                  <a:srgbClr val="DEFC52"/>
                </a:solidFill>
                <a:latin typeface="DM Sans"/>
                <a:ea typeface="DM Sans"/>
                <a:cs typeface="DM Sans"/>
                <a:sym typeface="DM Sans"/>
              </a:rPr>
              <a:t> </a:t>
            </a:r>
            <a:endParaRPr sz="4000" b="1">
              <a:solidFill>
                <a:srgbClr val="DEFC52"/>
              </a:solidFill>
              <a:latin typeface="DM Sans"/>
              <a:ea typeface="DM Sans"/>
              <a:cs typeface="DM Sans"/>
              <a:sym typeface="DM Sans"/>
            </a:endParaRPr>
          </a:p>
          <a:p>
            <a:pPr marL="0" lvl="0" indent="0" algn="ctr" rtl="0">
              <a:lnSpc>
                <a:spcPct val="90000"/>
              </a:lnSpc>
              <a:spcBef>
                <a:spcPts val="0"/>
              </a:spcBef>
              <a:spcAft>
                <a:spcPts val="0"/>
              </a:spcAft>
              <a:buNone/>
            </a:pPr>
            <a:r>
              <a:rPr lang="es" sz="4000" b="1">
                <a:solidFill>
                  <a:schemeClr val="lt1"/>
                </a:solidFill>
                <a:latin typeface="DM Sans"/>
                <a:ea typeface="DM Sans"/>
                <a:cs typeface="DM Sans"/>
                <a:sym typeface="DM Sans"/>
              </a:rPr>
              <a:t>esta clase</a:t>
            </a:r>
            <a:endParaRPr sz="4000" b="1">
              <a:solidFill>
                <a:schemeClr val="lt1"/>
              </a:solidFill>
              <a:latin typeface="DM Sans"/>
              <a:ea typeface="DM Sans"/>
              <a:cs typeface="DM Sans"/>
              <a:sym typeface="DM Sans"/>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82"/>
        <p:cNvGrpSpPr/>
        <p:nvPr/>
      </p:nvGrpSpPr>
      <p:grpSpPr>
        <a:xfrm>
          <a:off x="0" y="0"/>
          <a:ext cx="0" cy="0"/>
          <a:chOff x="0" y="0"/>
          <a:chExt cx="0" cy="0"/>
        </a:xfrm>
      </p:grpSpPr>
      <p:pic>
        <p:nvPicPr>
          <p:cNvPr id="483" name="Google Shape;483;p61" title="Hashtag &quot;democratizando la educación&quot;"/>
          <p:cNvPicPr preferRelativeResize="0"/>
          <p:nvPr/>
        </p:nvPicPr>
        <p:blipFill>
          <a:blip r:embed="rId3">
            <a:alphaModFix/>
          </a:blip>
          <a:stretch>
            <a:fillRect/>
          </a:stretch>
        </p:blipFill>
        <p:spPr>
          <a:xfrm>
            <a:off x="1609675" y="2410500"/>
            <a:ext cx="5924650" cy="3225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9"/>
          <p:cNvSpPr/>
          <p:nvPr/>
        </p:nvSpPr>
        <p:spPr>
          <a:xfrm>
            <a:off x="588525" y="701375"/>
            <a:ext cx="296100" cy="120900"/>
          </a:xfrm>
          <a:prstGeom prst="rect">
            <a:avLst/>
          </a:prstGeom>
          <a:solidFill>
            <a:srgbClr val="EAF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9"/>
          <p:cNvSpPr txBox="1"/>
          <p:nvPr/>
        </p:nvSpPr>
        <p:spPr>
          <a:xfrm>
            <a:off x="884625" y="468275"/>
            <a:ext cx="24612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600">
                <a:solidFill>
                  <a:schemeClr val="dk1"/>
                </a:solidFill>
                <a:latin typeface="DM Sans"/>
                <a:ea typeface="DM Sans"/>
                <a:cs typeface="DM Sans"/>
                <a:sym typeface="DM Sans"/>
              </a:rPr>
              <a:t>MAPA DE CONCEPTOS</a:t>
            </a:r>
            <a:endParaRPr>
              <a:latin typeface="DM Sans"/>
              <a:ea typeface="DM Sans"/>
              <a:cs typeface="DM Sans"/>
              <a:sym typeface="DM Sans"/>
            </a:endParaRPr>
          </a:p>
        </p:txBody>
      </p:sp>
      <p:sp>
        <p:nvSpPr>
          <p:cNvPr id="86" name="Google Shape;86;p19"/>
          <p:cNvSpPr/>
          <p:nvPr/>
        </p:nvSpPr>
        <p:spPr>
          <a:xfrm>
            <a:off x="3781428" y="978652"/>
            <a:ext cx="1233300" cy="448200"/>
          </a:xfrm>
          <a:prstGeom prst="rect">
            <a:avLst/>
          </a:prstGeom>
          <a:noFill/>
          <a:ln w="9525" cap="flat" cmpd="sng">
            <a:solidFill>
              <a:srgbClr val="393B4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s" sz="1200">
                <a:solidFill>
                  <a:srgbClr val="222222"/>
                </a:solidFill>
                <a:latin typeface="DM Sans"/>
                <a:ea typeface="DM Sans"/>
                <a:cs typeface="DM Sans"/>
                <a:sym typeface="DM Sans"/>
              </a:rPr>
              <a:t>Definición y declaración</a:t>
            </a:r>
            <a:endParaRPr sz="1200">
              <a:solidFill>
                <a:srgbClr val="222222"/>
              </a:solidFill>
              <a:latin typeface="DM Sans"/>
              <a:ea typeface="DM Sans"/>
              <a:cs typeface="DM Sans"/>
              <a:sym typeface="DM Sans"/>
            </a:endParaRPr>
          </a:p>
        </p:txBody>
      </p:sp>
      <p:sp>
        <p:nvSpPr>
          <p:cNvPr id="87" name="Google Shape;87;p19"/>
          <p:cNvSpPr/>
          <p:nvPr/>
        </p:nvSpPr>
        <p:spPr>
          <a:xfrm>
            <a:off x="588525" y="1453684"/>
            <a:ext cx="1399200" cy="580200"/>
          </a:xfrm>
          <a:prstGeom prst="rect">
            <a:avLst/>
          </a:prstGeom>
          <a:solidFill>
            <a:srgbClr val="27282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 sz="1200">
                <a:solidFill>
                  <a:srgbClr val="FFFFFF"/>
                </a:solidFill>
                <a:latin typeface="DM Sans"/>
                <a:ea typeface="DM Sans"/>
                <a:cs typeface="DM Sans"/>
                <a:sym typeface="DM Sans"/>
              </a:rPr>
              <a:t>Arrays</a:t>
            </a:r>
            <a:endParaRPr sz="1200">
              <a:solidFill>
                <a:srgbClr val="FFFFFF"/>
              </a:solidFill>
              <a:latin typeface="DM Sans"/>
              <a:ea typeface="DM Sans"/>
              <a:cs typeface="DM Sans"/>
              <a:sym typeface="DM Sans"/>
            </a:endParaRPr>
          </a:p>
        </p:txBody>
      </p:sp>
      <p:sp>
        <p:nvSpPr>
          <p:cNvPr id="88" name="Google Shape;88;p19"/>
          <p:cNvSpPr/>
          <p:nvPr/>
        </p:nvSpPr>
        <p:spPr>
          <a:xfrm>
            <a:off x="3492800" y="3370500"/>
            <a:ext cx="1857300" cy="431100"/>
          </a:xfrm>
          <a:prstGeom prst="rect">
            <a:avLst/>
          </a:prstGeom>
          <a:solidFill>
            <a:schemeClr val="lt1"/>
          </a:solidFill>
          <a:ln w="9525" cap="flat" cmpd="sng">
            <a:solidFill>
              <a:srgbClr val="393B4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s" sz="1200">
                <a:solidFill>
                  <a:srgbClr val="222222"/>
                </a:solidFill>
                <a:latin typeface="DM Sans"/>
                <a:ea typeface="DM Sans"/>
                <a:cs typeface="DM Sans"/>
                <a:sym typeface="DM Sans"/>
              </a:rPr>
              <a:t>Utilidades de combinación</a:t>
            </a:r>
            <a:endParaRPr sz="1200">
              <a:solidFill>
                <a:srgbClr val="222222"/>
              </a:solidFill>
              <a:latin typeface="DM Sans"/>
              <a:ea typeface="DM Sans"/>
              <a:cs typeface="DM Sans"/>
              <a:sym typeface="DM Sans"/>
            </a:endParaRPr>
          </a:p>
        </p:txBody>
      </p:sp>
      <p:sp>
        <p:nvSpPr>
          <p:cNvPr id="89" name="Google Shape;89;p19"/>
          <p:cNvSpPr/>
          <p:nvPr/>
        </p:nvSpPr>
        <p:spPr>
          <a:xfrm>
            <a:off x="3492800" y="3964225"/>
            <a:ext cx="1857300" cy="270600"/>
          </a:xfrm>
          <a:prstGeom prst="rect">
            <a:avLst/>
          </a:prstGeom>
          <a:solidFill>
            <a:schemeClr val="lt1"/>
          </a:solidFill>
          <a:ln w="9525" cap="flat" cmpd="sng">
            <a:solidFill>
              <a:srgbClr val="393B4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s" sz="1200">
                <a:solidFill>
                  <a:srgbClr val="222222"/>
                </a:solidFill>
                <a:latin typeface="DM Sans"/>
                <a:ea typeface="DM Sans"/>
                <a:cs typeface="DM Sans"/>
                <a:sym typeface="DM Sans"/>
              </a:rPr>
              <a:t>Sentencia For… Of</a:t>
            </a:r>
            <a:endParaRPr sz="1200">
              <a:solidFill>
                <a:srgbClr val="222222"/>
              </a:solidFill>
              <a:latin typeface="DM Sans"/>
              <a:ea typeface="DM Sans"/>
              <a:cs typeface="DM Sans"/>
              <a:sym typeface="DM Sans"/>
            </a:endParaRPr>
          </a:p>
        </p:txBody>
      </p:sp>
      <p:sp>
        <p:nvSpPr>
          <p:cNvPr id="90" name="Google Shape;90;p19"/>
          <p:cNvSpPr/>
          <p:nvPr/>
        </p:nvSpPr>
        <p:spPr>
          <a:xfrm>
            <a:off x="3781428" y="2193466"/>
            <a:ext cx="1233300" cy="448200"/>
          </a:xfrm>
          <a:prstGeom prst="rect">
            <a:avLst/>
          </a:prstGeom>
          <a:solidFill>
            <a:srgbClr val="393B4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 sz="1200">
                <a:solidFill>
                  <a:schemeClr val="lt1"/>
                </a:solidFill>
                <a:latin typeface="DM Sans"/>
                <a:ea typeface="DM Sans"/>
                <a:cs typeface="DM Sans"/>
                <a:sym typeface="DM Sans"/>
              </a:rPr>
              <a:t>Propiedades y métodos</a:t>
            </a:r>
            <a:endParaRPr sz="1200">
              <a:solidFill>
                <a:schemeClr val="lt1"/>
              </a:solidFill>
              <a:latin typeface="DM Sans"/>
              <a:ea typeface="DM Sans"/>
              <a:cs typeface="DM Sans"/>
              <a:sym typeface="DM Sans"/>
            </a:endParaRPr>
          </a:p>
        </p:txBody>
      </p:sp>
      <p:sp>
        <p:nvSpPr>
          <p:cNvPr id="91" name="Google Shape;91;p19"/>
          <p:cNvSpPr/>
          <p:nvPr/>
        </p:nvSpPr>
        <p:spPr>
          <a:xfrm>
            <a:off x="3781428" y="1524467"/>
            <a:ext cx="1233300" cy="448200"/>
          </a:xfrm>
          <a:prstGeom prst="rect">
            <a:avLst/>
          </a:prstGeom>
          <a:noFill/>
          <a:ln w="9525" cap="flat" cmpd="sng">
            <a:solidFill>
              <a:srgbClr val="393B4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s" sz="1200">
                <a:solidFill>
                  <a:srgbClr val="222222"/>
                </a:solidFill>
                <a:latin typeface="DM Sans"/>
                <a:ea typeface="DM Sans"/>
                <a:cs typeface="DM Sans"/>
                <a:sym typeface="DM Sans"/>
              </a:rPr>
              <a:t>Índices y recorridos</a:t>
            </a:r>
            <a:endParaRPr sz="1200">
              <a:solidFill>
                <a:srgbClr val="222222"/>
              </a:solidFill>
              <a:latin typeface="DM Sans"/>
              <a:ea typeface="DM Sans"/>
              <a:cs typeface="DM Sans"/>
              <a:sym typeface="DM Sans"/>
            </a:endParaRPr>
          </a:p>
        </p:txBody>
      </p:sp>
      <p:cxnSp>
        <p:nvCxnSpPr>
          <p:cNvPr id="92" name="Google Shape;92;p19"/>
          <p:cNvCxnSpPr>
            <a:stCxn id="87" idx="3"/>
            <a:endCxn id="90" idx="1"/>
          </p:cNvCxnSpPr>
          <p:nvPr/>
        </p:nvCxnSpPr>
        <p:spPr>
          <a:xfrm>
            <a:off x="1987725" y="1743784"/>
            <a:ext cx="1793700" cy="673800"/>
          </a:xfrm>
          <a:prstGeom prst="bentConnector3">
            <a:avLst>
              <a:gd name="adj1" fmla="val 50003"/>
            </a:avLst>
          </a:prstGeom>
          <a:noFill/>
          <a:ln w="9525" cap="flat" cmpd="sng">
            <a:solidFill>
              <a:srgbClr val="CCCCCC"/>
            </a:solidFill>
            <a:prstDash val="solid"/>
            <a:round/>
            <a:headEnd type="none" w="med" len="med"/>
            <a:tailEnd type="oval" w="med" len="med"/>
          </a:ln>
        </p:spPr>
      </p:cxnSp>
      <p:cxnSp>
        <p:nvCxnSpPr>
          <p:cNvPr id="93" name="Google Shape;93;p19"/>
          <p:cNvCxnSpPr>
            <a:stCxn id="87" idx="3"/>
            <a:endCxn id="86" idx="1"/>
          </p:cNvCxnSpPr>
          <p:nvPr/>
        </p:nvCxnSpPr>
        <p:spPr>
          <a:xfrm rot="10800000" flipH="1">
            <a:off x="1987725" y="1202884"/>
            <a:ext cx="1793700" cy="540900"/>
          </a:xfrm>
          <a:prstGeom prst="bentConnector3">
            <a:avLst>
              <a:gd name="adj1" fmla="val 50003"/>
            </a:avLst>
          </a:prstGeom>
          <a:noFill/>
          <a:ln w="9525" cap="flat" cmpd="sng">
            <a:solidFill>
              <a:srgbClr val="CCCCCC"/>
            </a:solidFill>
            <a:prstDash val="solid"/>
            <a:round/>
            <a:headEnd type="none" w="med" len="med"/>
            <a:tailEnd type="oval" w="med" len="med"/>
          </a:ln>
        </p:spPr>
      </p:cxnSp>
      <p:cxnSp>
        <p:nvCxnSpPr>
          <p:cNvPr id="94" name="Google Shape;94;p19"/>
          <p:cNvCxnSpPr>
            <a:stCxn id="87" idx="3"/>
            <a:endCxn id="91" idx="1"/>
          </p:cNvCxnSpPr>
          <p:nvPr/>
        </p:nvCxnSpPr>
        <p:spPr>
          <a:xfrm>
            <a:off x="1987725" y="1743784"/>
            <a:ext cx="1793700" cy="4800"/>
          </a:xfrm>
          <a:prstGeom prst="bentConnector3">
            <a:avLst>
              <a:gd name="adj1" fmla="val 50003"/>
            </a:avLst>
          </a:prstGeom>
          <a:noFill/>
          <a:ln w="9525" cap="flat" cmpd="sng">
            <a:solidFill>
              <a:srgbClr val="CCCCCC"/>
            </a:solidFill>
            <a:prstDash val="solid"/>
            <a:round/>
            <a:headEnd type="none" w="med" len="med"/>
            <a:tailEnd type="oval" w="med" len="med"/>
          </a:ln>
        </p:spPr>
      </p:cxnSp>
      <p:pic>
        <p:nvPicPr>
          <p:cNvPr id="95" name="Google Shape;95;p19" title="ícono de mapa de contenidos"/>
          <p:cNvPicPr preferRelativeResize="0"/>
          <p:nvPr/>
        </p:nvPicPr>
        <p:blipFill>
          <a:blip r:embed="rId3">
            <a:alphaModFix/>
          </a:blip>
          <a:stretch>
            <a:fillRect/>
          </a:stretch>
        </p:blipFill>
        <p:spPr>
          <a:xfrm>
            <a:off x="586275" y="533519"/>
            <a:ext cx="300599" cy="300618"/>
          </a:xfrm>
          <a:prstGeom prst="rect">
            <a:avLst/>
          </a:prstGeom>
          <a:noFill/>
          <a:ln>
            <a:noFill/>
          </a:ln>
        </p:spPr>
      </p:pic>
      <p:cxnSp>
        <p:nvCxnSpPr>
          <p:cNvPr id="96" name="Google Shape;96;p19"/>
          <p:cNvCxnSpPr/>
          <p:nvPr/>
        </p:nvCxnSpPr>
        <p:spPr>
          <a:xfrm rot="10800000" flipH="1">
            <a:off x="6253225" y="2093250"/>
            <a:ext cx="363300" cy="11700"/>
          </a:xfrm>
          <a:prstGeom prst="straightConnector1">
            <a:avLst/>
          </a:prstGeom>
          <a:noFill/>
          <a:ln w="9525" cap="flat" cmpd="sng">
            <a:solidFill>
              <a:srgbClr val="CCCCCC"/>
            </a:solidFill>
            <a:prstDash val="solid"/>
            <a:round/>
            <a:headEnd type="none" w="med" len="med"/>
            <a:tailEnd type="oval" w="med" len="med"/>
          </a:ln>
        </p:spPr>
      </p:cxnSp>
      <p:cxnSp>
        <p:nvCxnSpPr>
          <p:cNvPr id="97" name="Google Shape;97;p19"/>
          <p:cNvCxnSpPr>
            <a:stCxn id="90" idx="3"/>
            <a:endCxn id="98" idx="1"/>
          </p:cNvCxnSpPr>
          <p:nvPr/>
        </p:nvCxnSpPr>
        <p:spPr>
          <a:xfrm rot="10800000" flipH="1">
            <a:off x="5014728" y="2413666"/>
            <a:ext cx="1605600" cy="3900"/>
          </a:xfrm>
          <a:prstGeom prst="bentConnector3">
            <a:avLst>
              <a:gd name="adj1" fmla="val 49999"/>
            </a:avLst>
          </a:prstGeom>
          <a:noFill/>
          <a:ln w="9525" cap="flat" cmpd="sng">
            <a:solidFill>
              <a:srgbClr val="CCCCCC"/>
            </a:solidFill>
            <a:prstDash val="solid"/>
            <a:round/>
            <a:headEnd type="none" w="med" len="med"/>
            <a:tailEnd type="oval" w="med" len="med"/>
          </a:ln>
        </p:spPr>
      </p:cxnSp>
      <p:sp>
        <p:nvSpPr>
          <p:cNvPr id="98" name="Google Shape;98;p19"/>
          <p:cNvSpPr/>
          <p:nvPr/>
        </p:nvSpPr>
        <p:spPr>
          <a:xfrm>
            <a:off x="6620325" y="2273238"/>
            <a:ext cx="732900" cy="280800"/>
          </a:xfrm>
          <a:prstGeom prst="rect">
            <a:avLst/>
          </a:prstGeom>
          <a:solidFill>
            <a:srgbClr val="393B4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s" sz="1200">
                <a:solidFill>
                  <a:schemeClr val="lt1"/>
                </a:solidFill>
                <a:latin typeface="DM Sans"/>
                <a:ea typeface="DM Sans"/>
                <a:cs typeface="DM Sans"/>
                <a:sym typeface="DM Sans"/>
              </a:rPr>
              <a:t>reverse</a:t>
            </a:r>
            <a:endParaRPr sz="1200">
              <a:solidFill>
                <a:schemeClr val="lt1"/>
              </a:solidFill>
              <a:latin typeface="DM Sans"/>
              <a:ea typeface="DM Sans"/>
              <a:cs typeface="DM Sans"/>
              <a:sym typeface="DM Sans"/>
            </a:endParaRPr>
          </a:p>
        </p:txBody>
      </p:sp>
      <p:cxnSp>
        <p:nvCxnSpPr>
          <p:cNvPr id="99" name="Google Shape;99;p19"/>
          <p:cNvCxnSpPr/>
          <p:nvPr/>
        </p:nvCxnSpPr>
        <p:spPr>
          <a:xfrm>
            <a:off x="6253225" y="2818350"/>
            <a:ext cx="361500" cy="8400"/>
          </a:xfrm>
          <a:prstGeom prst="bentConnector3">
            <a:avLst>
              <a:gd name="adj1" fmla="val 50000"/>
            </a:avLst>
          </a:prstGeom>
          <a:noFill/>
          <a:ln w="9525" cap="flat" cmpd="sng">
            <a:solidFill>
              <a:srgbClr val="CCCCCC"/>
            </a:solidFill>
            <a:prstDash val="solid"/>
            <a:round/>
            <a:headEnd type="none" w="med" len="med"/>
            <a:tailEnd type="oval" w="med" len="med"/>
          </a:ln>
        </p:spPr>
      </p:cxnSp>
      <p:sp>
        <p:nvSpPr>
          <p:cNvPr id="100" name="Google Shape;100;p19"/>
          <p:cNvSpPr/>
          <p:nvPr/>
        </p:nvSpPr>
        <p:spPr>
          <a:xfrm>
            <a:off x="6620325" y="2640138"/>
            <a:ext cx="732900" cy="280800"/>
          </a:xfrm>
          <a:prstGeom prst="rect">
            <a:avLst/>
          </a:prstGeom>
          <a:solidFill>
            <a:srgbClr val="393B4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s" sz="1200">
                <a:solidFill>
                  <a:schemeClr val="lt1"/>
                </a:solidFill>
                <a:latin typeface="DM Sans"/>
                <a:ea typeface="DM Sans"/>
                <a:cs typeface="DM Sans"/>
                <a:sym typeface="DM Sans"/>
              </a:rPr>
              <a:t>join</a:t>
            </a:r>
            <a:endParaRPr sz="1200">
              <a:solidFill>
                <a:schemeClr val="lt1"/>
              </a:solidFill>
              <a:latin typeface="DM Sans"/>
              <a:ea typeface="DM Sans"/>
              <a:cs typeface="DM Sans"/>
              <a:sym typeface="DM Sans"/>
            </a:endParaRPr>
          </a:p>
        </p:txBody>
      </p:sp>
      <p:sp>
        <p:nvSpPr>
          <p:cNvPr id="101" name="Google Shape;101;p19"/>
          <p:cNvSpPr/>
          <p:nvPr/>
        </p:nvSpPr>
        <p:spPr>
          <a:xfrm>
            <a:off x="6620175" y="1563488"/>
            <a:ext cx="732900" cy="280800"/>
          </a:xfrm>
          <a:prstGeom prst="rect">
            <a:avLst/>
          </a:prstGeom>
          <a:solidFill>
            <a:srgbClr val="393B4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s" sz="1200">
                <a:solidFill>
                  <a:schemeClr val="lt1"/>
                </a:solidFill>
                <a:latin typeface="DM Sans"/>
                <a:ea typeface="DM Sans"/>
                <a:cs typeface="DM Sans"/>
                <a:sym typeface="DM Sans"/>
              </a:rPr>
              <a:t>shift</a:t>
            </a:r>
            <a:endParaRPr sz="1200">
              <a:solidFill>
                <a:schemeClr val="lt1"/>
              </a:solidFill>
              <a:latin typeface="DM Sans"/>
              <a:ea typeface="DM Sans"/>
              <a:cs typeface="DM Sans"/>
              <a:sym typeface="DM Sans"/>
            </a:endParaRPr>
          </a:p>
        </p:txBody>
      </p:sp>
      <p:cxnSp>
        <p:nvCxnSpPr>
          <p:cNvPr id="102" name="Google Shape;102;p19"/>
          <p:cNvCxnSpPr/>
          <p:nvPr/>
        </p:nvCxnSpPr>
        <p:spPr>
          <a:xfrm rot="10800000" flipH="1">
            <a:off x="6244425" y="1726050"/>
            <a:ext cx="372000" cy="9000"/>
          </a:xfrm>
          <a:prstGeom prst="bentConnector3">
            <a:avLst>
              <a:gd name="adj1" fmla="val 50000"/>
            </a:avLst>
          </a:prstGeom>
          <a:noFill/>
          <a:ln w="9525" cap="flat" cmpd="sng">
            <a:solidFill>
              <a:srgbClr val="CCCCCC"/>
            </a:solidFill>
            <a:prstDash val="solid"/>
            <a:round/>
            <a:headEnd type="none" w="med" len="med"/>
            <a:tailEnd type="oval" w="med" len="med"/>
          </a:ln>
        </p:spPr>
      </p:cxnSp>
      <p:cxnSp>
        <p:nvCxnSpPr>
          <p:cNvPr id="103" name="Google Shape;103;p19"/>
          <p:cNvCxnSpPr/>
          <p:nvPr/>
        </p:nvCxnSpPr>
        <p:spPr>
          <a:xfrm rot="10800000" flipH="1">
            <a:off x="6262050" y="1359038"/>
            <a:ext cx="352500" cy="5400"/>
          </a:xfrm>
          <a:prstGeom prst="bentConnector3">
            <a:avLst>
              <a:gd name="adj1" fmla="val 50000"/>
            </a:avLst>
          </a:prstGeom>
          <a:noFill/>
          <a:ln w="9525" cap="flat" cmpd="sng">
            <a:solidFill>
              <a:srgbClr val="CCCCCC"/>
            </a:solidFill>
            <a:prstDash val="solid"/>
            <a:round/>
            <a:headEnd type="none" w="med" len="med"/>
            <a:tailEnd type="oval" w="med" len="med"/>
          </a:ln>
        </p:spPr>
      </p:cxnSp>
      <p:sp>
        <p:nvSpPr>
          <p:cNvPr id="104" name="Google Shape;104;p19"/>
          <p:cNvSpPr/>
          <p:nvPr/>
        </p:nvSpPr>
        <p:spPr>
          <a:xfrm flipH="1">
            <a:off x="6620175" y="1196588"/>
            <a:ext cx="732900" cy="280800"/>
          </a:xfrm>
          <a:prstGeom prst="rect">
            <a:avLst/>
          </a:prstGeom>
          <a:solidFill>
            <a:srgbClr val="393B4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s" sz="1200">
                <a:solidFill>
                  <a:schemeClr val="lt1"/>
                </a:solidFill>
                <a:latin typeface="DM Sans"/>
                <a:ea typeface="DM Sans"/>
                <a:cs typeface="DM Sans"/>
                <a:sym typeface="DM Sans"/>
              </a:rPr>
              <a:t>unshift</a:t>
            </a:r>
            <a:endParaRPr sz="1100">
              <a:solidFill>
                <a:srgbClr val="222222"/>
              </a:solidFill>
              <a:latin typeface="Helvetica Neue"/>
              <a:ea typeface="Helvetica Neue"/>
              <a:cs typeface="Helvetica Neue"/>
              <a:sym typeface="Helvetica Neue"/>
            </a:endParaRPr>
          </a:p>
        </p:txBody>
      </p:sp>
      <p:cxnSp>
        <p:nvCxnSpPr>
          <p:cNvPr id="105" name="Google Shape;105;p19"/>
          <p:cNvCxnSpPr/>
          <p:nvPr/>
        </p:nvCxnSpPr>
        <p:spPr>
          <a:xfrm>
            <a:off x="6226825" y="1355638"/>
            <a:ext cx="389400" cy="3600"/>
          </a:xfrm>
          <a:prstGeom prst="bentConnector3">
            <a:avLst>
              <a:gd name="adj1" fmla="val 50000"/>
            </a:avLst>
          </a:prstGeom>
          <a:noFill/>
          <a:ln w="9525" cap="flat" cmpd="sng">
            <a:solidFill>
              <a:srgbClr val="CCCCCC"/>
            </a:solidFill>
            <a:prstDash val="solid"/>
            <a:round/>
            <a:headEnd type="none" w="med" len="med"/>
            <a:tailEnd type="oval" w="med" len="med"/>
          </a:ln>
        </p:spPr>
      </p:cxnSp>
      <p:sp>
        <p:nvSpPr>
          <p:cNvPr id="106" name="Google Shape;106;p19"/>
          <p:cNvSpPr/>
          <p:nvPr/>
        </p:nvSpPr>
        <p:spPr>
          <a:xfrm>
            <a:off x="6620175" y="1918363"/>
            <a:ext cx="732900" cy="280800"/>
          </a:xfrm>
          <a:prstGeom prst="rect">
            <a:avLst/>
          </a:prstGeom>
          <a:solidFill>
            <a:srgbClr val="393B4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s" sz="1200">
                <a:solidFill>
                  <a:schemeClr val="lt1"/>
                </a:solidFill>
                <a:latin typeface="DM Sans"/>
                <a:ea typeface="DM Sans"/>
                <a:cs typeface="DM Sans"/>
                <a:sym typeface="DM Sans"/>
              </a:rPr>
              <a:t>pop</a:t>
            </a:r>
            <a:endParaRPr sz="1200">
              <a:solidFill>
                <a:schemeClr val="lt1"/>
              </a:solidFill>
              <a:latin typeface="DM Sans"/>
              <a:ea typeface="DM Sans"/>
              <a:cs typeface="DM Sans"/>
              <a:sym typeface="DM Sans"/>
            </a:endParaRPr>
          </a:p>
        </p:txBody>
      </p:sp>
      <p:sp>
        <p:nvSpPr>
          <p:cNvPr id="107" name="Google Shape;107;p19"/>
          <p:cNvSpPr/>
          <p:nvPr/>
        </p:nvSpPr>
        <p:spPr>
          <a:xfrm>
            <a:off x="6623925" y="3059138"/>
            <a:ext cx="732900" cy="280800"/>
          </a:xfrm>
          <a:prstGeom prst="rect">
            <a:avLst/>
          </a:prstGeom>
          <a:solidFill>
            <a:srgbClr val="393B4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s" sz="1200">
                <a:solidFill>
                  <a:schemeClr val="lt1"/>
                </a:solidFill>
                <a:latin typeface="DM Sans"/>
                <a:ea typeface="DM Sans"/>
                <a:cs typeface="DM Sans"/>
                <a:sym typeface="DM Sans"/>
              </a:rPr>
              <a:t>concat</a:t>
            </a:r>
            <a:endParaRPr sz="1200">
              <a:solidFill>
                <a:schemeClr val="lt1"/>
              </a:solidFill>
              <a:latin typeface="DM Sans"/>
              <a:ea typeface="DM Sans"/>
              <a:cs typeface="DM Sans"/>
              <a:sym typeface="DM Sans"/>
            </a:endParaRPr>
          </a:p>
        </p:txBody>
      </p:sp>
      <p:cxnSp>
        <p:nvCxnSpPr>
          <p:cNvPr id="108" name="Google Shape;108;p19"/>
          <p:cNvCxnSpPr>
            <a:endCxn id="107" idx="1"/>
          </p:cNvCxnSpPr>
          <p:nvPr/>
        </p:nvCxnSpPr>
        <p:spPr>
          <a:xfrm rot="-5400000" flipH="1">
            <a:off x="5873775" y="2449388"/>
            <a:ext cx="1122900" cy="377400"/>
          </a:xfrm>
          <a:prstGeom prst="bentConnector2">
            <a:avLst/>
          </a:prstGeom>
          <a:noFill/>
          <a:ln w="9525" cap="flat" cmpd="sng">
            <a:solidFill>
              <a:srgbClr val="CCCCCC"/>
            </a:solidFill>
            <a:prstDash val="solid"/>
            <a:round/>
            <a:headEnd type="none" w="med" len="med"/>
            <a:tailEnd type="oval" w="med" len="med"/>
          </a:ln>
        </p:spPr>
      </p:cxnSp>
      <p:sp>
        <p:nvSpPr>
          <p:cNvPr id="109" name="Google Shape;109;p19"/>
          <p:cNvSpPr/>
          <p:nvPr/>
        </p:nvSpPr>
        <p:spPr>
          <a:xfrm>
            <a:off x="6623925" y="3442488"/>
            <a:ext cx="732900" cy="280800"/>
          </a:xfrm>
          <a:prstGeom prst="rect">
            <a:avLst/>
          </a:prstGeom>
          <a:solidFill>
            <a:srgbClr val="393B4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s" sz="1200">
                <a:solidFill>
                  <a:schemeClr val="lt1"/>
                </a:solidFill>
                <a:latin typeface="DM Sans"/>
                <a:ea typeface="DM Sans"/>
                <a:cs typeface="DM Sans"/>
                <a:sym typeface="DM Sans"/>
              </a:rPr>
              <a:t>slice</a:t>
            </a:r>
            <a:endParaRPr sz="1200">
              <a:solidFill>
                <a:schemeClr val="lt1"/>
              </a:solidFill>
              <a:latin typeface="DM Sans"/>
              <a:ea typeface="DM Sans"/>
              <a:cs typeface="DM Sans"/>
              <a:sym typeface="DM Sans"/>
            </a:endParaRPr>
          </a:p>
        </p:txBody>
      </p:sp>
      <p:cxnSp>
        <p:nvCxnSpPr>
          <p:cNvPr id="110" name="Google Shape;110;p19"/>
          <p:cNvCxnSpPr>
            <a:endCxn id="109" idx="1"/>
          </p:cNvCxnSpPr>
          <p:nvPr/>
        </p:nvCxnSpPr>
        <p:spPr>
          <a:xfrm rot="-5400000" flipH="1">
            <a:off x="5873775" y="2832738"/>
            <a:ext cx="1122900" cy="377400"/>
          </a:xfrm>
          <a:prstGeom prst="bentConnector2">
            <a:avLst/>
          </a:prstGeom>
          <a:noFill/>
          <a:ln w="9525" cap="flat" cmpd="sng">
            <a:solidFill>
              <a:srgbClr val="CCCCCC"/>
            </a:solidFill>
            <a:prstDash val="solid"/>
            <a:round/>
            <a:headEnd type="none" w="med" len="med"/>
            <a:tailEnd type="oval" w="med" len="med"/>
          </a:ln>
        </p:spPr>
      </p:cxnSp>
      <p:sp>
        <p:nvSpPr>
          <p:cNvPr id="111" name="Google Shape;111;p19"/>
          <p:cNvSpPr/>
          <p:nvPr/>
        </p:nvSpPr>
        <p:spPr>
          <a:xfrm>
            <a:off x="6623925" y="3809438"/>
            <a:ext cx="732900" cy="280800"/>
          </a:xfrm>
          <a:prstGeom prst="rect">
            <a:avLst/>
          </a:prstGeom>
          <a:solidFill>
            <a:srgbClr val="393B4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s" sz="1200">
                <a:solidFill>
                  <a:schemeClr val="lt1"/>
                </a:solidFill>
                <a:latin typeface="DM Sans"/>
                <a:ea typeface="DM Sans"/>
                <a:cs typeface="DM Sans"/>
                <a:sym typeface="DM Sans"/>
              </a:rPr>
              <a:t>splice</a:t>
            </a:r>
            <a:endParaRPr sz="1200">
              <a:solidFill>
                <a:schemeClr val="lt1"/>
              </a:solidFill>
              <a:latin typeface="DM Sans"/>
              <a:ea typeface="DM Sans"/>
              <a:cs typeface="DM Sans"/>
              <a:sym typeface="DM Sans"/>
            </a:endParaRPr>
          </a:p>
        </p:txBody>
      </p:sp>
      <p:cxnSp>
        <p:nvCxnSpPr>
          <p:cNvPr id="112" name="Google Shape;112;p19"/>
          <p:cNvCxnSpPr>
            <a:endCxn id="111" idx="1"/>
          </p:cNvCxnSpPr>
          <p:nvPr/>
        </p:nvCxnSpPr>
        <p:spPr>
          <a:xfrm rot="-5400000" flipH="1">
            <a:off x="5873775" y="3199688"/>
            <a:ext cx="1122900" cy="377400"/>
          </a:xfrm>
          <a:prstGeom prst="bentConnector2">
            <a:avLst/>
          </a:prstGeom>
          <a:noFill/>
          <a:ln w="9525" cap="flat" cmpd="sng">
            <a:solidFill>
              <a:srgbClr val="CCCCCC"/>
            </a:solidFill>
            <a:prstDash val="solid"/>
            <a:round/>
            <a:headEnd type="none" w="med" len="med"/>
            <a:tailEnd type="oval" w="med" len="med"/>
          </a:ln>
        </p:spPr>
      </p:cxnSp>
      <p:sp>
        <p:nvSpPr>
          <p:cNvPr id="113" name="Google Shape;113;p19"/>
          <p:cNvSpPr/>
          <p:nvPr/>
        </p:nvSpPr>
        <p:spPr>
          <a:xfrm>
            <a:off x="6623925" y="4182038"/>
            <a:ext cx="732900" cy="280800"/>
          </a:xfrm>
          <a:prstGeom prst="rect">
            <a:avLst/>
          </a:prstGeom>
          <a:solidFill>
            <a:srgbClr val="393B4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s" sz="1200">
                <a:solidFill>
                  <a:schemeClr val="lt1"/>
                </a:solidFill>
                <a:latin typeface="DM Sans"/>
                <a:ea typeface="DM Sans"/>
                <a:cs typeface="DM Sans"/>
                <a:sym typeface="DM Sans"/>
              </a:rPr>
              <a:t>indexOf</a:t>
            </a:r>
            <a:endParaRPr sz="1200">
              <a:solidFill>
                <a:schemeClr val="lt1"/>
              </a:solidFill>
              <a:latin typeface="DM Sans"/>
              <a:ea typeface="DM Sans"/>
              <a:cs typeface="DM Sans"/>
              <a:sym typeface="DM Sans"/>
            </a:endParaRPr>
          </a:p>
        </p:txBody>
      </p:sp>
      <p:cxnSp>
        <p:nvCxnSpPr>
          <p:cNvPr id="114" name="Google Shape;114;p19"/>
          <p:cNvCxnSpPr>
            <a:endCxn id="113" idx="1"/>
          </p:cNvCxnSpPr>
          <p:nvPr/>
        </p:nvCxnSpPr>
        <p:spPr>
          <a:xfrm rot="-5400000" flipH="1">
            <a:off x="5873775" y="3572288"/>
            <a:ext cx="1122900" cy="377400"/>
          </a:xfrm>
          <a:prstGeom prst="bentConnector2">
            <a:avLst/>
          </a:prstGeom>
          <a:noFill/>
          <a:ln w="9525" cap="flat" cmpd="sng">
            <a:solidFill>
              <a:srgbClr val="CCCCCC"/>
            </a:solidFill>
            <a:prstDash val="solid"/>
            <a:round/>
            <a:headEnd type="none" w="med" len="med"/>
            <a:tailEnd type="oval" w="med" len="med"/>
          </a:ln>
        </p:spPr>
      </p:cxnSp>
      <p:sp>
        <p:nvSpPr>
          <p:cNvPr id="115" name="Google Shape;115;p19"/>
          <p:cNvSpPr/>
          <p:nvPr/>
        </p:nvSpPr>
        <p:spPr>
          <a:xfrm flipH="1">
            <a:off x="6620025" y="827413"/>
            <a:ext cx="732900" cy="280800"/>
          </a:xfrm>
          <a:prstGeom prst="rect">
            <a:avLst/>
          </a:prstGeom>
          <a:solidFill>
            <a:srgbClr val="393B4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s" sz="1200">
                <a:solidFill>
                  <a:schemeClr val="lt1"/>
                </a:solidFill>
                <a:latin typeface="DM Sans"/>
                <a:ea typeface="DM Sans"/>
                <a:cs typeface="DM Sans"/>
                <a:sym typeface="DM Sans"/>
              </a:rPr>
              <a:t>push</a:t>
            </a:r>
            <a:endParaRPr sz="1200">
              <a:solidFill>
                <a:schemeClr val="lt1"/>
              </a:solidFill>
              <a:latin typeface="DM Sans"/>
              <a:ea typeface="DM Sans"/>
              <a:cs typeface="DM Sans"/>
              <a:sym typeface="DM Sans"/>
            </a:endParaRPr>
          </a:p>
        </p:txBody>
      </p:sp>
      <p:cxnSp>
        <p:nvCxnSpPr>
          <p:cNvPr id="116" name="Google Shape;116;p19"/>
          <p:cNvCxnSpPr>
            <a:endCxn id="115" idx="3"/>
          </p:cNvCxnSpPr>
          <p:nvPr/>
        </p:nvCxnSpPr>
        <p:spPr>
          <a:xfrm rot="-5400000">
            <a:off x="5886075" y="1326163"/>
            <a:ext cx="1092300" cy="375600"/>
          </a:xfrm>
          <a:prstGeom prst="bentConnector2">
            <a:avLst/>
          </a:prstGeom>
          <a:noFill/>
          <a:ln w="9525" cap="flat" cmpd="sng">
            <a:solidFill>
              <a:srgbClr val="CCCCCC"/>
            </a:solidFill>
            <a:prstDash val="solid"/>
            <a:round/>
            <a:headEnd type="none" w="med" len="med"/>
            <a:tailEnd type="oval" w="med" len="med"/>
          </a:ln>
        </p:spPr>
      </p:cxnSp>
      <p:sp>
        <p:nvSpPr>
          <p:cNvPr id="117" name="Google Shape;117;p19"/>
          <p:cNvSpPr/>
          <p:nvPr/>
        </p:nvSpPr>
        <p:spPr>
          <a:xfrm flipH="1">
            <a:off x="6624075" y="468275"/>
            <a:ext cx="732900" cy="280800"/>
          </a:xfrm>
          <a:prstGeom prst="rect">
            <a:avLst/>
          </a:prstGeom>
          <a:solidFill>
            <a:srgbClr val="393B4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s" sz="1200">
                <a:solidFill>
                  <a:schemeClr val="lt1"/>
                </a:solidFill>
                <a:latin typeface="DM Sans"/>
                <a:ea typeface="DM Sans"/>
                <a:cs typeface="DM Sans"/>
                <a:sym typeface="DM Sans"/>
              </a:rPr>
              <a:t>lenght</a:t>
            </a:r>
            <a:endParaRPr sz="1200">
              <a:solidFill>
                <a:schemeClr val="lt1"/>
              </a:solidFill>
              <a:latin typeface="DM Sans"/>
              <a:ea typeface="DM Sans"/>
              <a:cs typeface="DM Sans"/>
              <a:sym typeface="DM Sans"/>
            </a:endParaRPr>
          </a:p>
        </p:txBody>
      </p:sp>
      <p:cxnSp>
        <p:nvCxnSpPr>
          <p:cNvPr id="118" name="Google Shape;118;p19"/>
          <p:cNvCxnSpPr>
            <a:endCxn id="117" idx="3"/>
          </p:cNvCxnSpPr>
          <p:nvPr/>
        </p:nvCxnSpPr>
        <p:spPr>
          <a:xfrm rot="-5400000">
            <a:off x="5733675" y="1127975"/>
            <a:ext cx="1409700" cy="371100"/>
          </a:xfrm>
          <a:prstGeom prst="bentConnector2">
            <a:avLst/>
          </a:prstGeom>
          <a:noFill/>
          <a:ln w="9525" cap="flat" cmpd="sng">
            <a:solidFill>
              <a:srgbClr val="CCCCCC"/>
            </a:solidFill>
            <a:prstDash val="solid"/>
            <a:round/>
            <a:headEnd type="none" w="med" len="med"/>
            <a:tailEnd type="oval" w="med" len="med"/>
          </a:ln>
        </p:spPr>
      </p:cxnSp>
      <p:sp>
        <p:nvSpPr>
          <p:cNvPr id="119" name="Google Shape;119;p19"/>
          <p:cNvSpPr/>
          <p:nvPr/>
        </p:nvSpPr>
        <p:spPr>
          <a:xfrm>
            <a:off x="6623925" y="4565413"/>
            <a:ext cx="818400" cy="280800"/>
          </a:xfrm>
          <a:prstGeom prst="rect">
            <a:avLst/>
          </a:prstGeom>
          <a:solidFill>
            <a:srgbClr val="393B4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s" sz="1200">
                <a:solidFill>
                  <a:schemeClr val="lt1"/>
                </a:solidFill>
                <a:latin typeface="DM Sans"/>
                <a:ea typeface="DM Sans"/>
                <a:cs typeface="DM Sans"/>
                <a:sym typeface="DM Sans"/>
              </a:rPr>
              <a:t>includes</a:t>
            </a:r>
            <a:endParaRPr sz="1100">
              <a:solidFill>
                <a:srgbClr val="222222"/>
              </a:solidFill>
              <a:latin typeface="Helvetica Neue"/>
              <a:ea typeface="Helvetica Neue"/>
              <a:cs typeface="Helvetica Neue"/>
              <a:sym typeface="Helvetica Neue"/>
            </a:endParaRPr>
          </a:p>
        </p:txBody>
      </p:sp>
      <p:cxnSp>
        <p:nvCxnSpPr>
          <p:cNvPr id="120" name="Google Shape;120;p19"/>
          <p:cNvCxnSpPr>
            <a:endCxn id="119" idx="1"/>
          </p:cNvCxnSpPr>
          <p:nvPr/>
        </p:nvCxnSpPr>
        <p:spPr>
          <a:xfrm rot="-5400000" flipH="1">
            <a:off x="5873775" y="3955663"/>
            <a:ext cx="1122900" cy="377400"/>
          </a:xfrm>
          <a:prstGeom prst="bentConnector2">
            <a:avLst/>
          </a:prstGeom>
          <a:noFill/>
          <a:ln w="9525" cap="flat" cmpd="sng">
            <a:solidFill>
              <a:srgbClr val="CCCCCC"/>
            </a:solidFill>
            <a:prstDash val="solid"/>
            <a:round/>
            <a:headEnd type="none" w="med" len="med"/>
            <a:tailEnd type="oval" w="med" len="med"/>
          </a:ln>
        </p:spPr>
      </p:cxnSp>
      <p:sp>
        <p:nvSpPr>
          <p:cNvPr id="121" name="Google Shape;121;p19"/>
          <p:cNvSpPr/>
          <p:nvPr/>
        </p:nvSpPr>
        <p:spPr>
          <a:xfrm>
            <a:off x="586275" y="3442509"/>
            <a:ext cx="1399200" cy="580200"/>
          </a:xfrm>
          <a:prstGeom prst="rect">
            <a:avLst/>
          </a:prstGeom>
          <a:solidFill>
            <a:srgbClr val="27282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 sz="1200">
                <a:solidFill>
                  <a:srgbClr val="FFFFFF"/>
                </a:solidFill>
                <a:latin typeface="DM Sans"/>
                <a:ea typeface="DM Sans"/>
                <a:cs typeface="DM Sans"/>
                <a:sym typeface="DM Sans"/>
              </a:rPr>
              <a:t>Arrays + Objetos</a:t>
            </a:r>
            <a:endParaRPr sz="1200">
              <a:solidFill>
                <a:srgbClr val="FFFFFF"/>
              </a:solidFill>
              <a:latin typeface="DM Sans"/>
              <a:ea typeface="DM Sans"/>
              <a:cs typeface="DM Sans"/>
              <a:sym typeface="DM Sans"/>
            </a:endParaRPr>
          </a:p>
        </p:txBody>
      </p:sp>
      <p:cxnSp>
        <p:nvCxnSpPr>
          <p:cNvPr id="122" name="Google Shape;122;p19"/>
          <p:cNvCxnSpPr>
            <a:stCxn id="121" idx="3"/>
            <a:endCxn id="89" idx="1"/>
          </p:cNvCxnSpPr>
          <p:nvPr/>
        </p:nvCxnSpPr>
        <p:spPr>
          <a:xfrm>
            <a:off x="1985475" y="3732609"/>
            <a:ext cx="1507200" cy="366900"/>
          </a:xfrm>
          <a:prstGeom prst="bentConnector3">
            <a:avLst>
              <a:gd name="adj1" fmla="val 50004"/>
            </a:avLst>
          </a:prstGeom>
          <a:noFill/>
          <a:ln w="9525" cap="flat" cmpd="sng">
            <a:solidFill>
              <a:srgbClr val="CCCCCC"/>
            </a:solidFill>
            <a:prstDash val="solid"/>
            <a:round/>
            <a:headEnd type="none" w="med" len="med"/>
            <a:tailEnd type="oval" w="med" len="med"/>
          </a:ln>
        </p:spPr>
      </p:cxnSp>
      <p:cxnSp>
        <p:nvCxnSpPr>
          <p:cNvPr id="123" name="Google Shape;123;p19"/>
          <p:cNvCxnSpPr>
            <a:stCxn id="121" idx="3"/>
            <a:endCxn id="88" idx="1"/>
          </p:cNvCxnSpPr>
          <p:nvPr/>
        </p:nvCxnSpPr>
        <p:spPr>
          <a:xfrm rot="10800000" flipH="1">
            <a:off x="1985475" y="3585909"/>
            <a:ext cx="1507200" cy="146700"/>
          </a:xfrm>
          <a:prstGeom prst="bentConnector3">
            <a:avLst>
              <a:gd name="adj1" fmla="val 50004"/>
            </a:avLst>
          </a:prstGeom>
          <a:noFill/>
          <a:ln w="9525" cap="flat" cmpd="sng">
            <a:solidFill>
              <a:srgbClr val="CCCCCC"/>
            </a:solidFill>
            <a:prstDash val="solid"/>
            <a:round/>
            <a:headEnd type="none" w="med" len="med"/>
            <a:tailEnd type="oval" w="med" len="med"/>
          </a:ln>
        </p:spPr>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20"/>
          <p:cNvSpPr txBox="1"/>
          <p:nvPr/>
        </p:nvSpPr>
        <p:spPr>
          <a:xfrm>
            <a:off x="1461288" y="801300"/>
            <a:ext cx="6221400" cy="6696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s" sz="3500" b="1">
                <a:solidFill>
                  <a:schemeClr val="lt1"/>
                </a:solidFill>
                <a:latin typeface="DM Sans"/>
                <a:ea typeface="DM Sans"/>
                <a:cs typeface="DM Sans"/>
                <a:sym typeface="DM Sans"/>
              </a:rPr>
              <a:t>¿Arrancamos?</a:t>
            </a:r>
            <a:endParaRPr sz="3500" b="1">
              <a:solidFill>
                <a:schemeClr val="lt1"/>
              </a:solidFill>
              <a:latin typeface="DM Sans"/>
              <a:ea typeface="DM Sans"/>
              <a:cs typeface="DM Sans"/>
              <a:sym typeface="DM Sans"/>
            </a:endParaRPr>
          </a:p>
        </p:txBody>
      </p:sp>
      <p:pic>
        <p:nvPicPr>
          <p:cNvPr id="129" name="Google Shape;129;p20"/>
          <p:cNvPicPr preferRelativeResize="0"/>
          <p:nvPr/>
        </p:nvPicPr>
        <p:blipFill rotWithShape="1">
          <a:blip r:embed="rId3">
            <a:alphaModFix/>
          </a:blip>
          <a:srcRect t="6646" b="21338"/>
          <a:stretch/>
        </p:blipFill>
        <p:spPr>
          <a:xfrm>
            <a:off x="1904125" y="1799523"/>
            <a:ext cx="5335725" cy="21450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21"/>
          <p:cNvSpPr txBox="1"/>
          <p:nvPr/>
        </p:nvSpPr>
        <p:spPr>
          <a:xfrm>
            <a:off x="1461288" y="2202300"/>
            <a:ext cx="6221400" cy="7389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s" sz="4000" b="1">
                <a:solidFill>
                  <a:srgbClr val="EAFF6A"/>
                </a:solidFill>
                <a:latin typeface="DM Sans"/>
                <a:ea typeface="DM Sans"/>
                <a:cs typeface="DM Sans"/>
                <a:sym typeface="DM Sans"/>
              </a:rPr>
              <a:t>Arrays</a:t>
            </a:r>
            <a:endParaRPr sz="4000" b="1">
              <a:solidFill>
                <a:srgbClr val="EAFF6A"/>
              </a:solidFill>
              <a:latin typeface="DM Sans"/>
              <a:ea typeface="DM Sans"/>
              <a:cs typeface="DM Sans"/>
              <a:sym typeface="DM Sans"/>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22"/>
          <p:cNvSpPr txBox="1"/>
          <p:nvPr/>
        </p:nvSpPr>
        <p:spPr>
          <a:xfrm>
            <a:off x="4496800" y="1104875"/>
            <a:ext cx="4240500" cy="6558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3400" b="1">
                <a:solidFill>
                  <a:schemeClr val="dk1"/>
                </a:solidFill>
                <a:latin typeface="DM Sans"/>
                <a:ea typeface="DM Sans"/>
                <a:cs typeface="DM Sans"/>
                <a:sym typeface="DM Sans"/>
              </a:rPr>
              <a:t>¿Qué es un Array?</a:t>
            </a:r>
            <a:endParaRPr sz="3400" b="1">
              <a:solidFill>
                <a:schemeClr val="dk1"/>
              </a:solidFill>
              <a:latin typeface="DM Sans"/>
              <a:ea typeface="DM Sans"/>
              <a:cs typeface="DM Sans"/>
              <a:sym typeface="DM Sans"/>
            </a:endParaRPr>
          </a:p>
        </p:txBody>
      </p:sp>
      <p:sp>
        <p:nvSpPr>
          <p:cNvPr id="140" name="Google Shape;140;p22"/>
          <p:cNvSpPr txBox="1"/>
          <p:nvPr/>
        </p:nvSpPr>
        <p:spPr>
          <a:xfrm>
            <a:off x="4597450" y="1760675"/>
            <a:ext cx="4039200" cy="2678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50">
                <a:highlight>
                  <a:schemeClr val="accent6"/>
                </a:highlight>
                <a:latin typeface="DM Sans"/>
                <a:ea typeface="DM Sans"/>
                <a:cs typeface="DM Sans"/>
                <a:sym typeface="DM Sans"/>
              </a:rPr>
              <a:t>Un Array es un </a:t>
            </a:r>
            <a:r>
              <a:rPr lang="es" sz="1350" b="1">
                <a:highlight>
                  <a:schemeClr val="accent6"/>
                </a:highlight>
                <a:latin typeface="DM Sans"/>
                <a:ea typeface="DM Sans"/>
                <a:cs typeface="DM Sans"/>
                <a:sym typeface="DM Sans"/>
              </a:rPr>
              <a:t>tipo de dato que sirve para almacenar valores en forma de lista.</a:t>
            </a:r>
            <a:r>
              <a:rPr lang="es" sz="1350">
                <a:latin typeface="DM Sans"/>
                <a:ea typeface="DM Sans"/>
                <a:cs typeface="DM Sans"/>
                <a:sym typeface="DM Sans"/>
              </a:rPr>
              <a:t> Puede ser una colección de números, strings, booleanos, objetos o hasta una lista de listas. </a:t>
            </a:r>
            <a:endParaRPr sz="1350">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endParaRPr sz="1350">
              <a:latin typeface="DM Sans"/>
              <a:ea typeface="DM Sans"/>
              <a:cs typeface="DM Sans"/>
              <a:sym typeface="DM Sans"/>
            </a:endParaRPr>
          </a:p>
          <a:p>
            <a:pPr marL="0" lvl="0" indent="0" algn="l" rtl="0">
              <a:spcBef>
                <a:spcPts val="0"/>
              </a:spcBef>
              <a:spcAft>
                <a:spcPts val="0"/>
              </a:spcAft>
              <a:buNone/>
            </a:pPr>
            <a:r>
              <a:rPr lang="es" sz="1350">
                <a:latin typeface="DM Sans"/>
                <a:ea typeface="DM Sans"/>
                <a:cs typeface="DM Sans"/>
                <a:sym typeface="DM Sans"/>
              </a:rPr>
              <a:t>Los </a:t>
            </a:r>
            <a:r>
              <a:rPr lang="es" sz="1350" b="1">
                <a:latin typeface="DM Sans"/>
                <a:ea typeface="DM Sans"/>
                <a:cs typeface="DM Sans"/>
                <a:sym typeface="DM Sans"/>
              </a:rPr>
              <a:t>valores </a:t>
            </a:r>
            <a:r>
              <a:rPr lang="es" sz="1350">
                <a:latin typeface="DM Sans"/>
                <a:ea typeface="DM Sans"/>
                <a:cs typeface="DM Sans"/>
                <a:sym typeface="DM Sans"/>
              </a:rPr>
              <a:t>del array pueden ser distintos y es posible agregar o quitar elementos en todo momento.</a:t>
            </a:r>
            <a:endParaRPr sz="1350">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endParaRPr sz="1350">
              <a:latin typeface="DM Sans"/>
              <a:ea typeface="DM Sans"/>
              <a:cs typeface="DM Sans"/>
              <a:sym typeface="DM Sans"/>
            </a:endParaRPr>
          </a:p>
          <a:p>
            <a:pPr marL="0" lvl="0" indent="0" algn="l" rtl="0">
              <a:spcBef>
                <a:spcPts val="0"/>
              </a:spcBef>
              <a:spcAft>
                <a:spcPts val="0"/>
              </a:spcAft>
              <a:buNone/>
            </a:pPr>
            <a:r>
              <a:rPr lang="es" sz="1350">
                <a:latin typeface="DM Sans"/>
                <a:ea typeface="DM Sans"/>
                <a:cs typeface="DM Sans"/>
                <a:sym typeface="DM Sans"/>
              </a:rPr>
              <a:t>Los elementos del array </a:t>
            </a:r>
            <a:r>
              <a:rPr lang="es" sz="1350" b="1">
                <a:latin typeface="DM Sans"/>
                <a:ea typeface="DM Sans"/>
                <a:cs typeface="DM Sans"/>
                <a:sym typeface="DM Sans"/>
              </a:rPr>
              <a:t>tienen un índice</a:t>
            </a:r>
            <a:r>
              <a:rPr lang="es" sz="1350">
                <a:latin typeface="DM Sans"/>
                <a:ea typeface="DM Sans"/>
                <a:cs typeface="DM Sans"/>
                <a:sym typeface="DM Sans"/>
              </a:rPr>
              <a:t>, que va desde el 0 (el primer elemento del array) hasta el último elemento.</a:t>
            </a:r>
            <a:endParaRPr sz="1350">
              <a:latin typeface="DM Sans"/>
              <a:ea typeface="DM Sans"/>
              <a:cs typeface="DM Sans"/>
              <a:sym typeface="DM Sans"/>
            </a:endParaRPr>
          </a:p>
        </p:txBody>
      </p:sp>
      <p:pic>
        <p:nvPicPr>
          <p:cNvPr id="141" name="Google Shape;141;p22"/>
          <p:cNvPicPr preferRelativeResize="0"/>
          <p:nvPr/>
        </p:nvPicPr>
        <p:blipFill>
          <a:blip r:embed="rId3">
            <a:alphaModFix/>
          </a:blip>
          <a:stretch>
            <a:fillRect/>
          </a:stretch>
        </p:blipFill>
        <p:spPr>
          <a:xfrm>
            <a:off x="0" y="0"/>
            <a:ext cx="3297374" cy="5143500"/>
          </a:xfrm>
          <a:prstGeom prst="rect">
            <a:avLst/>
          </a:prstGeom>
          <a:noFill/>
          <a:ln>
            <a:noFill/>
          </a:ln>
        </p:spPr>
      </p:pic>
      <p:sp>
        <p:nvSpPr>
          <p:cNvPr id="142" name="Google Shape;142;p22"/>
          <p:cNvSpPr txBox="1"/>
          <p:nvPr/>
        </p:nvSpPr>
        <p:spPr>
          <a:xfrm>
            <a:off x="806156" y="2264828"/>
            <a:ext cx="1685100" cy="600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 sz="1350">
                <a:solidFill>
                  <a:schemeClr val="dk1"/>
                </a:solidFill>
                <a:latin typeface="DM Sans"/>
                <a:ea typeface="DM Sans"/>
                <a:cs typeface="DM Sans"/>
                <a:sym typeface="DM Sans"/>
              </a:rPr>
              <a:t>REEMPLAZAR </a:t>
            </a:r>
            <a:endParaRPr sz="1350">
              <a:solidFill>
                <a:schemeClr val="dk1"/>
              </a:solidFill>
              <a:latin typeface="DM Sans"/>
              <a:ea typeface="DM Sans"/>
              <a:cs typeface="DM Sans"/>
              <a:sym typeface="DM Sans"/>
            </a:endParaRPr>
          </a:p>
          <a:p>
            <a:pPr marL="0" lvl="0" indent="0" algn="ctr" rtl="0">
              <a:spcBef>
                <a:spcPts val="0"/>
              </a:spcBef>
              <a:spcAft>
                <a:spcPts val="0"/>
              </a:spcAft>
              <a:buNone/>
            </a:pPr>
            <a:r>
              <a:rPr lang="es" sz="1350">
                <a:solidFill>
                  <a:schemeClr val="dk1"/>
                </a:solidFill>
                <a:latin typeface="DM Sans"/>
                <a:ea typeface="DM Sans"/>
                <a:cs typeface="DM Sans"/>
                <a:sym typeface="DM Sans"/>
              </a:rPr>
              <a:t>POR IMAGEN</a:t>
            </a:r>
            <a:endParaRPr sz="1350">
              <a:latin typeface="DM Sans"/>
              <a:ea typeface="DM Sans"/>
              <a:cs typeface="DM Sans"/>
              <a:sym typeface="DM Sans"/>
            </a:endParaRPr>
          </a:p>
        </p:txBody>
      </p:sp>
      <p:pic>
        <p:nvPicPr>
          <p:cNvPr id="143" name="Google Shape;143;p22"/>
          <p:cNvPicPr preferRelativeResize="0"/>
          <p:nvPr/>
        </p:nvPicPr>
        <p:blipFill>
          <a:blip r:embed="rId4">
            <a:alphaModFix/>
          </a:blip>
          <a:stretch>
            <a:fillRect/>
          </a:stretch>
        </p:blipFill>
        <p:spPr>
          <a:xfrm>
            <a:off x="0" y="0"/>
            <a:ext cx="4409950" cy="514351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23"/>
          <p:cNvSpPr txBox="1"/>
          <p:nvPr/>
        </p:nvSpPr>
        <p:spPr>
          <a:xfrm>
            <a:off x="475500" y="468275"/>
            <a:ext cx="8193000" cy="7389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4000" b="1">
                <a:solidFill>
                  <a:schemeClr val="dk1"/>
                </a:solidFill>
                <a:latin typeface="DM Sans"/>
                <a:ea typeface="DM Sans"/>
                <a:cs typeface="DM Sans"/>
                <a:sym typeface="DM Sans"/>
              </a:rPr>
              <a:t>Declaración del array</a:t>
            </a:r>
            <a:endParaRPr sz="4000" b="1">
              <a:solidFill>
                <a:schemeClr val="dk1"/>
              </a:solidFill>
              <a:latin typeface="DM Sans"/>
              <a:ea typeface="DM Sans"/>
              <a:cs typeface="DM Sans"/>
              <a:sym typeface="DM Sans"/>
            </a:endParaRPr>
          </a:p>
        </p:txBody>
      </p:sp>
      <p:sp>
        <p:nvSpPr>
          <p:cNvPr id="149" name="Google Shape;149;p23"/>
          <p:cNvSpPr txBox="1"/>
          <p:nvPr/>
        </p:nvSpPr>
        <p:spPr>
          <a:xfrm>
            <a:off x="510950" y="1154325"/>
            <a:ext cx="8157600" cy="1015800"/>
          </a:xfrm>
          <a:prstGeom prst="rect">
            <a:avLst/>
          </a:prstGeom>
          <a:noFill/>
          <a:ln>
            <a:noFill/>
          </a:ln>
        </p:spPr>
        <p:txBody>
          <a:bodyPr spcFirstLastPara="1" wrap="square" lIns="91425" tIns="91425" rIns="1497725" bIns="91425" anchor="t" anchorCtr="0">
            <a:spAutoFit/>
          </a:bodyPr>
          <a:lstStyle/>
          <a:p>
            <a:pPr marL="0" marR="540292" lvl="0" indent="0" algn="l" rtl="0">
              <a:spcBef>
                <a:spcPts val="0"/>
              </a:spcBef>
              <a:spcAft>
                <a:spcPts val="0"/>
              </a:spcAft>
              <a:buClr>
                <a:schemeClr val="dk1"/>
              </a:buClr>
              <a:buSzPts val="1100"/>
              <a:buFont typeface="Arial"/>
              <a:buNone/>
            </a:pPr>
            <a:r>
              <a:rPr lang="es" sz="1350">
                <a:latin typeface="DM Sans"/>
                <a:ea typeface="DM Sans"/>
                <a:cs typeface="DM Sans"/>
                <a:sym typeface="DM Sans"/>
              </a:rPr>
              <a:t>Para declarar una variable y asignar un array empleamos los </a:t>
            </a:r>
            <a:r>
              <a:rPr lang="es" sz="1350" b="1">
                <a:latin typeface="DM Sans"/>
                <a:ea typeface="DM Sans"/>
                <a:cs typeface="DM Sans"/>
                <a:sym typeface="DM Sans"/>
              </a:rPr>
              <a:t>corchetes ([ ])</a:t>
            </a:r>
            <a:r>
              <a:rPr lang="es" sz="1350">
                <a:latin typeface="DM Sans"/>
                <a:ea typeface="DM Sans"/>
                <a:cs typeface="DM Sans"/>
                <a:sym typeface="DM Sans"/>
              </a:rPr>
              <a:t> y dentro de ellos definimos todos los valores separados por coma.</a:t>
            </a:r>
            <a:endParaRPr sz="1350">
              <a:latin typeface="DM Sans"/>
              <a:ea typeface="DM Sans"/>
              <a:cs typeface="DM Sans"/>
              <a:sym typeface="DM Sans"/>
            </a:endParaRPr>
          </a:p>
          <a:p>
            <a:pPr marL="0" marR="542925" lvl="0" indent="0" algn="l" rtl="0">
              <a:spcBef>
                <a:spcPts val="0"/>
              </a:spcBef>
              <a:spcAft>
                <a:spcPts val="0"/>
              </a:spcAft>
              <a:buNone/>
            </a:pPr>
            <a:r>
              <a:rPr lang="es" sz="1350">
                <a:highlight>
                  <a:schemeClr val="accent6"/>
                </a:highlight>
                <a:latin typeface="DM Sans"/>
                <a:ea typeface="DM Sans"/>
                <a:cs typeface="DM Sans"/>
                <a:sym typeface="DM Sans"/>
              </a:rPr>
              <a:t>Los arrays en Javascript empiezan siempre en la posición 0.</a:t>
            </a:r>
            <a:r>
              <a:rPr lang="es" sz="1350">
                <a:latin typeface="DM Sans"/>
                <a:ea typeface="DM Sans"/>
                <a:cs typeface="DM Sans"/>
                <a:sym typeface="DM Sans"/>
              </a:rPr>
              <a:t> Un array que tenga, por ejemplo, 10 elementos, tendrá posiciones de 0 a  9.</a:t>
            </a:r>
            <a:endParaRPr sz="1350">
              <a:latin typeface="DM Sans"/>
              <a:ea typeface="DM Sans"/>
              <a:cs typeface="DM Sans"/>
              <a:sym typeface="DM Sans"/>
            </a:endParaRPr>
          </a:p>
        </p:txBody>
      </p:sp>
      <p:sp>
        <p:nvSpPr>
          <p:cNvPr id="150" name="Google Shape;150;p23"/>
          <p:cNvSpPr txBox="1"/>
          <p:nvPr/>
        </p:nvSpPr>
        <p:spPr>
          <a:xfrm>
            <a:off x="510825" y="2170125"/>
            <a:ext cx="8157600" cy="2670300"/>
          </a:xfrm>
          <a:prstGeom prst="rect">
            <a:avLst/>
          </a:prstGeom>
          <a:solidFill>
            <a:srgbClr val="000000"/>
          </a:solidFill>
          <a:ln>
            <a:noFill/>
          </a:ln>
        </p:spPr>
        <p:txBody>
          <a:bodyPr spcFirstLastPara="1" wrap="square" lIns="180000" tIns="180000" rIns="180000" bIns="180000" anchor="t" anchorCtr="0">
            <a:noAutofit/>
          </a:bodyPr>
          <a:lstStyle/>
          <a:p>
            <a:pPr marL="0" lvl="0" indent="0" algn="l" rtl="0">
              <a:lnSpc>
                <a:spcPct val="135714"/>
              </a:lnSpc>
              <a:spcBef>
                <a:spcPts val="0"/>
              </a:spcBef>
              <a:spcAft>
                <a:spcPts val="0"/>
              </a:spcAft>
              <a:buClr>
                <a:srgbClr val="000000"/>
              </a:buClr>
              <a:buSzPts val="1100"/>
              <a:buFont typeface="Arial"/>
              <a:buNone/>
            </a:pPr>
            <a:r>
              <a:rPr lang="es" sz="1200">
                <a:solidFill>
                  <a:srgbClr val="6272A4"/>
                </a:solidFill>
                <a:latin typeface="Courier New"/>
                <a:ea typeface="Courier New"/>
                <a:cs typeface="Courier New"/>
                <a:sym typeface="Courier New"/>
              </a:rPr>
              <a:t>// Declaraciòn de array vacío</a:t>
            </a:r>
            <a:endParaRPr sz="1200">
              <a:solidFill>
                <a:srgbClr val="6272A4"/>
              </a:solidFill>
              <a:latin typeface="Courier New"/>
              <a:ea typeface="Courier New"/>
              <a:cs typeface="Courier New"/>
              <a:sym typeface="Courier New"/>
            </a:endParaRPr>
          </a:p>
          <a:p>
            <a:pPr marL="0" lvl="0" indent="0" algn="l" rtl="0">
              <a:lnSpc>
                <a:spcPct val="135714"/>
              </a:lnSpc>
              <a:spcBef>
                <a:spcPts val="0"/>
              </a:spcBef>
              <a:spcAft>
                <a:spcPts val="0"/>
              </a:spcAft>
              <a:buClr>
                <a:srgbClr val="000000"/>
              </a:buClr>
              <a:buSzPts val="1100"/>
              <a:buFont typeface="Arial"/>
              <a:buNone/>
            </a:pPr>
            <a:r>
              <a:rPr lang="es" sz="1200">
                <a:solidFill>
                  <a:srgbClr val="FF79C6"/>
                </a:solidFill>
                <a:latin typeface="Courier New"/>
                <a:ea typeface="Courier New"/>
                <a:cs typeface="Courier New"/>
                <a:sym typeface="Courier New"/>
              </a:rPr>
              <a:t>const</a:t>
            </a:r>
            <a:r>
              <a:rPr lang="es" sz="1200">
                <a:solidFill>
                  <a:srgbClr val="F8F8F2"/>
                </a:solidFill>
                <a:latin typeface="Courier New"/>
                <a:ea typeface="Courier New"/>
                <a:cs typeface="Courier New"/>
                <a:sym typeface="Courier New"/>
              </a:rPr>
              <a:t> </a:t>
            </a:r>
            <a:r>
              <a:rPr lang="es" sz="1200">
                <a:solidFill>
                  <a:srgbClr val="BD93F9"/>
                </a:solidFill>
                <a:latin typeface="Courier New"/>
                <a:ea typeface="Courier New"/>
                <a:cs typeface="Courier New"/>
                <a:sym typeface="Courier New"/>
              </a:rPr>
              <a:t>arrayA</a:t>
            </a:r>
            <a:r>
              <a:rPr lang="es" sz="1200">
                <a:solidFill>
                  <a:srgbClr val="F8F8F2"/>
                </a:solidFill>
                <a:latin typeface="Courier New"/>
                <a:ea typeface="Courier New"/>
                <a:cs typeface="Courier New"/>
                <a:sym typeface="Courier New"/>
              </a:rPr>
              <a:t> </a:t>
            </a:r>
            <a:r>
              <a:rPr lang="es" sz="1200">
                <a:solidFill>
                  <a:srgbClr val="FF79C6"/>
                </a:solidFill>
                <a:latin typeface="Courier New"/>
                <a:ea typeface="Courier New"/>
                <a:cs typeface="Courier New"/>
                <a:sym typeface="Courier New"/>
              </a:rPr>
              <a:t>=</a:t>
            </a:r>
            <a:r>
              <a:rPr lang="es" sz="1200">
                <a:solidFill>
                  <a:srgbClr val="F8F8F2"/>
                </a:solidFill>
                <a:latin typeface="Courier New"/>
                <a:ea typeface="Courier New"/>
                <a:cs typeface="Courier New"/>
                <a:sym typeface="Courier New"/>
              </a:rPr>
              <a:t> [];</a:t>
            </a:r>
            <a:endParaRPr sz="1200">
              <a:solidFill>
                <a:srgbClr val="F8F8F2"/>
              </a:solidFill>
              <a:latin typeface="Courier New"/>
              <a:ea typeface="Courier New"/>
              <a:cs typeface="Courier New"/>
              <a:sym typeface="Courier New"/>
            </a:endParaRPr>
          </a:p>
          <a:p>
            <a:pPr marL="0" lvl="0" indent="0" algn="l" rtl="0">
              <a:lnSpc>
                <a:spcPct val="135714"/>
              </a:lnSpc>
              <a:spcBef>
                <a:spcPts val="0"/>
              </a:spcBef>
              <a:spcAft>
                <a:spcPts val="0"/>
              </a:spcAft>
              <a:buClr>
                <a:srgbClr val="000000"/>
              </a:buClr>
              <a:buSzPts val="1100"/>
              <a:buFont typeface="Arial"/>
              <a:buNone/>
            </a:pPr>
            <a:r>
              <a:rPr lang="es" sz="1200">
                <a:solidFill>
                  <a:srgbClr val="6272A4"/>
                </a:solidFill>
                <a:latin typeface="Courier New"/>
                <a:ea typeface="Courier New"/>
                <a:cs typeface="Courier New"/>
                <a:sym typeface="Courier New"/>
              </a:rPr>
              <a:t>// Declaracion de array con nùmeros</a:t>
            </a:r>
            <a:endParaRPr sz="1200">
              <a:solidFill>
                <a:srgbClr val="6272A4"/>
              </a:solidFill>
              <a:latin typeface="Courier New"/>
              <a:ea typeface="Courier New"/>
              <a:cs typeface="Courier New"/>
              <a:sym typeface="Courier New"/>
            </a:endParaRPr>
          </a:p>
          <a:p>
            <a:pPr marL="0" lvl="0" indent="0" algn="l" rtl="0">
              <a:lnSpc>
                <a:spcPct val="135714"/>
              </a:lnSpc>
              <a:spcBef>
                <a:spcPts val="0"/>
              </a:spcBef>
              <a:spcAft>
                <a:spcPts val="0"/>
              </a:spcAft>
              <a:buClr>
                <a:srgbClr val="000000"/>
              </a:buClr>
              <a:buSzPts val="1100"/>
              <a:buFont typeface="Arial"/>
              <a:buNone/>
            </a:pPr>
            <a:r>
              <a:rPr lang="es" sz="1200">
                <a:solidFill>
                  <a:srgbClr val="FF79C6"/>
                </a:solidFill>
                <a:latin typeface="Courier New"/>
                <a:ea typeface="Courier New"/>
                <a:cs typeface="Courier New"/>
                <a:sym typeface="Courier New"/>
              </a:rPr>
              <a:t>const</a:t>
            </a:r>
            <a:r>
              <a:rPr lang="es" sz="1200">
                <a:solidFill>
                  <a:srgbClr val="F8F8F2"/>
                </a:solidFill>
                <a:latin typeface="Courier New"/>
                <a:ea typeface="Courier New"/>
                <a:cs typeface="Courier New"/>
                <a:sym typeface="Courier New"/>
              </a:rPr>
              <a:t> </a:t>
            </a:r>
            <a:r>
              <a:rPr lang="es" sz="1200">
                <a:solidFill>
                  <a:srgbClr val="BD93F9"/>
                </a:solidFill>
                <a:latin typeface="Courier New"/>
                <a:ea typeface="Courier New"/>
                <a:cs typeface="Courier New"/>
                <a:sym typeface="Courier New"/>
              </a:rPr>
              <a:t>arrayB</a:t>
            </a:r>
            <a:r>
              <a:rPr lang="es" sz="1200">
                <a:solidFill>
                  <a:srgbClr val="F8F8F2"/>
                </a:solidFill>
                <a:latin typeface="Courier New"/>
                <a:ea typeface="Courier New"/>
                <a:cs typeface="Courier New"/>
                <a:sym typeface="Courier New"/>
              </a:rPr>
              <a:t> </a:t>
            </a:r>
            <a:r>
              <a:rPr lang="es" sz="1200">
                <a:solidFill>
                  <a:srgbClr val="FF79C6"/>
                </a:solidFill>
                <a:latin typeface="Courier New"/>
                <a:ea typeface="Courier New"/>
                <a:cs typeface="Courier New"/>
                <a:sym typeface="Courier New"/>
              </a:rPr>
              <a:t>=</a:t>
            </a:r>
            <a:r>
              <a:rPr lang="es" sz="1200">
                <a:solidFill>
                  <a:srgbClr val="F8F8F2"/>
                </a:solidFill>
                <a:latin typeface="Courier New"/>
                <a:ea typeface="Courier New"/>
                <a:cs typeface="Courier New"/>
                <a:sym typeface="Courier New"/>
              </a:rPr>
              <a:t> [</a:t>
            </a:r>
            <a:r>
              <a:rPr lang="es" sz="1200">
                <a:solidFill>
                  <a:srgbClr val="BD93F9"/>
                </a:solidFill>
                <a:latin typeface="Courier New"/>
                <a:ea typeface="Courier New"/>
                <a:cs typeface="Courier New"/>
                <a:sym typeface="Courier New"/>
              </a:rPr>
              <a:t>1</a:t>
            </a:r>
            <a:r>
              <a:rPr lang="es" sz="1200">
                <a:solidFill>
                  <a:srgbClr val="F8F8F2"/>
                </a:solidFill>
                <a:latin typeface="Courier New"/>
                <a:ea typeface="Courier New"/>
                <a:cs typeface="Courier New"/>
                <a:sym typeface="Courier New"/>
              </a:rPr>
              <a:t>,</a:t>
            </a:r>
            <a:r>
              <a:rPr lang="es" sz="1200">
                <a:solidFill>
                  <a:srgbClr val="BD93F9"/>
                </a:solidFill>
                <a:latin typeface="Courier New"/>
                <a:ea typeface="Courier New"/>
                <a:cs typeface="Courier New"/>
                <a:sym typeface="Courier New"/>
              </a:rPr>
              <a:t>2</a:t>
            </a:r>
            <a:r>
              <a:rPr lang="es" sz="1200">
                <a:solidFill>
                  <a:srgbClr val="F8F8F2"/>
                </a:solidFill>
                <a:latin typeface="Courier New"/>
                <a:ea typeface="Courier New"/>
                <a:cs typeface="Courier New"/>
                <a:sym typeface="Courier New"/>
              </a:rPr>
              <a:t>];</a:t>
            </a:r>
            <a:endParaRPr sz="1200">
              <a:solidFill>
                <a:srgbClr val="F8F8F2"/>
              </a:solidFill>
              <a:latin typeface="Courier New"/>
              <a:ea typeface="Courier New"/>
              <a:cs typeface="Courier New"/>
              <a:sym typeface="Courier New"/>
            </a:endParaRPr>
          </a:p>
          <a:p>
            <a:pPr marL="0" lvl="0" indent="0" algn="l" rtl="0">
              <a:lnSpc>
                <a:spcPct val="135714"/>
              </a:lnSpc>
              <a:spcBef>
                <a:spcPts val="0"/>
              </a:spcBef>
              <a:spcAft>
                <a:spcPts val="0"/>
              </a:spcAft>
              <a:buClr>
                <a:srgbClr val="000000"/>
              </a:buClr>
              <a:buSzPts val="1100"/>
              <a:buFont typeface="Arial"/>
              <a:buNone/>
            </a:pPr>
            <a:r>
              <a:rPr lang="es" sz="1200">
                <a:solidFill>
                  <a:srgbClr val="6272A4"/>
                </a:solidFill>
                <a:latin typeface="Courier New"/>
                <a:ea typeface="Courier New"/>
                <a:cs typeface="Courier New"/>
                <a:sym typeface="Courier New"/>
              </a:rPr>
              <a:t>// Declaracion de array con strings</a:t>
            </a:r>
            <a:endParaRPr sz="1200">
              <a:solidFill>
                <a:srgbClr val="6272A4"/>
              </a:solidFill>
              <a:latin typeface="Courier New"/>
              <a:ea typeface="Courier New"/>
              <a:cs typeface="Courier New"/>
              <a:sym typeface="Courier New"/>
            </a:endParaRPr>
          </a:p>
          <a:p>
            <a:pPr marL="0" lvl="0" indent="0" algn="l" rtl="0">
              <a:lnSpc>
                <a:spcPct val="135714"/>
              </a:lnSpc>
              <a:spcBef>
                <a:spcPts val="0"/>
              </a:spcBef>
              <a:spcAft>
                <a:spcPts val="0"/>
              </a:spcAft>
              <a:buClr>
                <a:srgbClr val="000000"/>
              </a:buClr>
              <a:buSzPts val="1100"/>
              <a:buFont typeface="Arial"/>
              <a:buNone/>
            </a:pPr>
            <a:r>
              <a:rPr lang="es" sz="1200">
                <a:solidFill>
                  <a:srgbClr val="FF79C6"/>
                </a:solidFill>
                <a:latin typeface="Courier New"/>
                <a:ea typeface="Courier New"/>
                <a:cs typeface="Courier New"/>
                <a:sym typeface="Courier New"/>
              </a:rPr>
              <a:t>const</a:t>
            </a:r>
            <a:r>
              <a:rPr lang="es" sz="1200">
                <a:solidFill>
                  <a:srgbClr val="F8F8F2"/>
                </a:solidFill>
                <a:latin typeface="Courier New"/>
                <a:ea typeface="Courier New"/>
                <a:cs typeface="Courier New"/>
                <a:sym typeface="Courier New"/>
              </a:rPr>
              <a:t> </a:t>
            </a:r>
            <a:r>
              <a:rPr lang="es" sz="1200">
                <a:solidFill>
                  <a:srgbClr val="BD93F9"/>
                </a:solidFill>
                <a:latin typeface="Courier New"/>
                <a:ea typeface="Courier New"/>
                <a:cs typeface="Courier New"/>
                <a:sym typeface="Courier New"/>
              </a:rPr>
              <a:t>arrayC</a:t>
            </a:r>
            <a:r>
              <a:rPr lang="es" sz="1200">
                <a:solidFill>
                  <a:srgbClr val="F8F8F2"/>
                </a:solidFill>
                <a:latin typeface="Courier New"/>
                <a:ea typeface="Courier New"/>
                <a:cs typeface="Courier New"/>
                <a:sym typeface="Courier New"/>
              </a:rPr>
              <a:t> </a:t>
            </a:r>
            <a:r>
              <a:rPr lang="es" sz="1200">
                <a:solidFill>
                  <a:srgbClr val="FF79C6"/>
                </a:solidFill>
                <a:latin typeface="Courier New"/>
                <a:ea typeface="Courier New"/>
                <a:cs typeface="Courier New"/>
                <a:sym typeface="Courier New"/>
              </a:rPr>
              <a:t>=</a:t>
            </a:r>
            <a:r>
              <a:rPr lang="es" sz="1200">
                <a:solidFill>
                  <a:srgbClr val="F8F8F2"/>
                </a:solidFill>
                <a:latin typeface="Courier New"/>
                <a:ea typeface="Courier New"/>
                <a:cs typeface="Courier New"/>
                <a:sym typeface="Courier New"/>
              </a:rPr>
              <a:t> [</a:t>
            </a:r>
            <a:r>
              <a:rPr lang="es" sz="1200">
                <a:solidFill>
                  <a:srgbClr val="E9F284"/>
                </a:solidFill>
                <a:latin typeface="Courier New"/>
                <a:ea typeface="Courier New"/>
                <a:cs typeface="Courier New"/>
                <a:sym typeface="Courier New"/>
              </a:rPr>
              <a:t>"</a:t>
            </a:r>
            <a:r>
              <a:rPr lang="es" sz="1200">
                <a:solidFill>
                  <a:srgbClr val="F1FA8C"/>
                </a:solidFill>
                <a:latin typeface="Courier New"/>
                <a:ea typeface="Courier New"/>
                <a:cs typeface="Courier New"/>
                <a:sym typeface="Courier New"/>
              </a:rPr>
              <a:t>C1</a:t>
            </a:r>
            <a:r>
              <a:rPr lang="es" sz="1200">
                <a:solidFill>
                  <a:srgbClr val="E9F284"/>
                </a:solidFill>
                <a:latin typeface="Courier New"/>
                <a:ea typeface="Courier New"/>
                <a:cs typeface="Courier New"/>
                <a:sym typeface="Courier New"/>
              </a:rPr>
              <a:t>"</a:t>
            </a:r>
            <a:r>
              <a:rPr lang="es" sz="1200">
                <a:solidFill>
                  <a:srgbClr val="F8F8F2"/>
                </a:solidFill>
                <a:latin typeface="Courier New"/>
                <a:ea typeface="Courier New"/>
                <a:cs typeface="Courier New"/>
                <a:sym typeface="Courier New"/>
              </a:rPr>
              <a:t>,</a:t>
            </a:r>
            <a:r>
              <a:rPr lang="es" sz="1200">
                <a:solidFill>
                  <a:srgbClr val="E9F284"/>
                </a:solidFill>
                <a:latin typeface="Courier New"/>
                <a:ea typeface="Courier New"/>
                <a:cs typeface="Courier New"/>
                <a:sym typeface="Courier New"/>
              </a:rPr>
              <a:t>"</a:t>
            </a:r>
            <a:r>
              <a:rPr lang="es" sz="1200">
                <a:solidFill>
                  <a:srgbClr val="F1FA8C"/>
                </a:solidFill>
                <a:latin typeface="Courier New"/>
                <a:ea typeface="Courier New"/>
                <a:cs typeface="Courier New"/>
                <a:sym typeface="Courier New"/>
              </a:rPr>
              <a:t>C2</a:t>
            </a:r>
            <a:r>
              <a:rPr lang="es" sz="1200">
                <a:solidFill>
                  <a:srgbClr val="E9F284"/>
                </a:solidFill>
                <a:latin typeface="Courier New"/>
                <a:ea typeface="Courier New"/>
                <a:cs typeface="Courier New"/>
                <a:sym typeface="Courier New"/>
              </a:rPr>
              <a:t>"</a:t>
            </a:r>
            <a:r>
              <a:rPr lang="es" sz="1200">
                <a:solidFill>
                  <a:srgbClr val="F8F8F2"/>
                </a:solidFill>
                <a:latin typeface="Courier New"/>
                <a:ea typeface="Courier New"/>
                <a:cs typeface="Courier New"/>
                <a:sym typeface="Courier New"/>
              </a:rPr>
              <a:t>,</a:t>
            </a:r>
            <a:r>
              <a:rPr lang="es" sz="1200">
                <a:solidFill>
                  <a:srgbClr val="E9F284"/>
                </a:solidFill>
                <a:latin typeface="Courier New"/>
                <a:ea typeface="Courier New"/>
                <a:cs typeface="Courier New"/>
                <a:sym typeface="Courier New"/>
              </a:rPr>
              <a:t>"</a:t>
            </a:r>
            <a:r>
              <a:rPr lang="es" sz="1200">
                <a:solidFill>
                  <a:srgbClr val="F1FA8C"/>
                </a:solidFill>
                <a:latin typeface="Courier New"/>
                <a:ea typeface="Courier New"/>
                <a:cs typeface="Courier New"/>
                <a:sym typeface="Courier New"/>
              </a:rPr>
              <a:t>C3</a:t>
            </a:r>
            <a:r>
              <a:rPr lang="es" sz="1200">
                <a:solidFill>
                  <a:srgbClr val="E9F284"/>
                </a:solidFill>
                <a:latin typeface="Courier New"/>
                <a:ea typeface="Courier New"/>
                <a:cs typeface="Courier New"/>
                <a:sym typeface="Courier New"/>
              </a:rPr>
              <a:t>"</a:t>
            </a:r>
            <a:r>
              <a:rPr lang="es" sz="1200">
                <a:solidFill>
                  <a:srgbClr val="F8F8F2"/>
                </a:solidFill>
                <a:latin typeface="Courier New"/>
                <a:ea typeface="Courier New"/>
                <a:cs typeface="Courier New"/>
                <a:sym typeface="Courier New"/>
              </a:rPr>
              <a:t>];</a:t>
            </a:r>
            <a:endParaRPr sz="1200">
              <a:solidFill>
                <a:srgbClr val="F8F8F2"/>
              </a:solidFill>
              <a:latin typeface="Courier New"/>
              <a:ea typeface="Courier New"/>
              <a:cs typeface="Courier New"/>
              <a:sym typeface="Courier New"/>
            </a:endParaRPr>
          </a:p>
          <a:p>
            <a:pPr marL="0" lvl="0" indent="0" algn="l" rtl="0">
              <a:lnSpc>
                <a:spcPct val="135714"/>
              </a:lnSpc>
              <a:spcBef>
                <a:spcPts val="0"/>
              </a:spcBef>
              <a:spcAft>
                <a:spcPts val="0"/>
              </a:spcAft>
              <a:buClr>
                <a:srgbClr val="000000"/>
              </a:buClr>
              <a:buSzPts val="1100"/>
              <a:buFont typeface="Arial"/>
              <a:buNone/>
            </a:pPr>
            <a:r>
              <a:rPr lang="es" sz="1200">
                <a:solidFill>
                  <a:srgbClr val="6272A4"/>
                </a:solidFill>
                <a:latin typeface="Courier New"/>
                <a:ea typeface="Courier New"/>
                <a:cs typeface="Courier New"/>
                <a:sym typeface="Courier New"/>
              </a:rPr>
              <a:t>// Declaracion de array con booleanos</a:t>
            </a:r>
            <a:endParaRPr sz="1200">
              <a:solidFill>
                <a:srgbClr val="6272A4"/>
              </a:solidFill>
              <a:latin typeface="Courier New"/>
              <a:ea typeface="Courier New"/>
              <a:cs typeface="Courier New"/>
              <a:sym typeface="Courier New"/>
            </a:endParaRPr>
          </a:p>
          <a:p>
            <a:pPr marL="0" lvl="0" indent="0" algn="l" rtl="0">
              <a:lnSpc>
                <a:spcPct val="135714"/>
              </a:lnSpc>
              <a:spcBef>
                <a:spcPts val="0"/>
              </a:spcBef>
              <a:spcAft>
                <a:spcPts val="0"/>
              </a:spcAft>
              <a:buClr>
                <a:srgbClr val="000000"/>
              </a:buClr>
              <a:buSzPts val="1100"/>
              <a:buFont typeface="Arial"/>
              <a:buNone/>
            </a:pPr>
            <a:r>
              <a:rPr lang="es" sz="1200">
                <a:solidFill>
                  <a:srgbClr val="FF79C6"/>
                </a:solidFill>
                <a:latin typeface="Courier New"/>
                <a:ea typeface="Courier New"/>
                <a:cs typeface="Courier New"/>
                <a:sym typeface="Courier New"/>
              </a:rPr>
              <a:t>const</a:t>
            </a:r>
            <a:r>
              <a:rPr lang="es" sz="1200">
                <a:solidFill>
                  <a:srgbClr val="F8F8F2"/>
                </a:solidFill>
                <a:latin typeface="Courier New"/>
                <a:ea typeface="Courier New"/>
                <a:cs typeface="Courier New"/>
                <a:sym typeface="Courier New"/>
              </a:rPr>
              <a:t> </a:t>
            </a:r>
            <a:r>
              <a:rPr lang="es" sz="1200">
                <a:solidFill>
                  <a:srgbClr val="BD93F9"/>
                </a:solidFill>
                <a:latin typeface="Courier New"/>
                <a:ea typeface="Courier New"/>
                <a:cs typeface="Courier New"/>
                <a:sym typeface="Courier New"/>
              </a:rPr>
              <a:t>arrayD</a:t>
            </a:r>
            <a:r>
              <a:rPr lang="es" sz="1200">
                <a:solidFill>
                  <a:srgbClr val="F8F8F2"/>
                </a:solidFill>
                <a:latin typeface="Courier New"/>
                <a:ea typeface="Courier New"/>
                <a:cs typeface="Courier New"/>
                <a:sym typeface="Courier New"/>
              </a:rPr>
              <a:t> </a:t>
            </a:r>
            <a:r>
              <a:rPr lang="es" sz="1200">
                <a:solidFill>
                  <a:srgbClr val="FF79C6"/>
                </a:solidFill>
                <a:latin typeface="Courier New"/>
                <a:ea typeface="Courier New"/>
                <a:cs typeface="Courier New"/>
                <a:sym typeface="Courier New"/>
              </a:rPr>
              <a:t>=</a:t>
            </a:r>
            <a:r>
              <a:rPr lang="es" sz="1200">
                <a:solidFill>
                  <a:srgbClr val="F8F8F2"/>
                </a:solidFill>
                <a:latin typeface="Courier New"/>
                <a:ea typeface="Courier New"/>
                <a:cs typeface="Courier New"/>
                <a:sym typeface="Courier New"/>
              </a:rPr>
              <a:t> [</a:t>
            </a:r>
            <a:r>
              <a:rPr lang="es" sz="1200">
                <a:solidFill>
                  <a:srgbClr val="BD93F9"/>
                </a:solidFill>
                <a:latin typeface="Courier New"/>
                <a:ea typeface="Courier New"/>
                <a:cs typeface="Courier New"/>
                <a:sym typeface="Courier New"/>
              </a:rPr>
              <a:t>true</a:t>
            </a:r>
            <a:r>
              <a:rPr lang="es" sz="1200">
                <a:solidFill>
                  <a:srgbClr val="F8F8F2"/>
                </a:solidFill>
                <a:latin typeface="Courier New"/>
                <a:ea typeface="Courier New"/>
                <a:cs typeface="Courier New"/>
                <a:sym typeface="Courier New"/>
              </a:rPr>
              <a:t>,</a:t>
            </a:r>
            <a:r>
              <a:rPr lang="es" sz="1200">
                <a:solidFill>
                  <a:srgbClr val="BD93F9"/>
                </a:solidFill>
                <a:latin typeface="Courier New"/>
                <a:ea typeface="Courier New"/>
                <a:cs typeface="Courier New"/>
                <a:sym typeface="Courier New"/>
              </a:rPr>
              <a:t>false</a:t>
            </a:r>
            <a:r>
              <a:rPr lang="es" sz="1200">
                <a:solidFill>
                  <a:srgbClr val="F8F8F2"/>
                </a:solidFill>
                <a:latin typeface="Courier New"/>
                <a:ea typeface="Courier New"/>
                <a:cs typeface="Courier New"/>
                <a:sym typeface="Courier New"/>
              </a:rPr>
              <a:t>,</a:t>
            </a:r>
            <a:r>
              <a:rPr lang="es" sz="1200">
                <a:solidFill>
                  <a:srgbClr val="BD93F9"/>
                </a:solidFill>
                <a:latin typeface="Courier New"/>
                <a:ea typeface="Courier New"/>
                <a:cs typeface="Courier New"/>
                <a:sym typeface="Courier New"/>
              </a:rPr>
              <a:t>true</a:t>
            </a:r>
            <a:r>
              <a:rPr lang="es" sz="1200">
                <a:solidFill>
                  <a:srgbClr val="F8F8F2"/>
                </a:solidFill>
                <a:latin typeface="Courier New"/>
                <a:ea typeface="Courier New"/>
                <a:cs typeface="Courier New"/>
                <a:sym typeface="Courier New"/>
              </a:rPr>
              <a:t>,</a:t>
            </a:r>
            <a:r>
              <a:rPr lang="es" sz="1200">
                <a:solidFill>
                  <a:srgbClr val="BD93F9"/>
                </a:solidFill>
                <a:latin typeface="Courier New"/>
                <a:ea typeface="Courier New"/>
                <a:cs typeface="Courier New"/>
                <a:sym typeface="Courier New"/>
              </a:rPr>
              <a:t>false</a:t>
            </a:r>
            <a:r>
              <a:rPr lang="es" sz="1200">
                <a:solidFill>
                  <a:srgbClr val="F8F8F2"/>
                </a:solidFill>
                <a:latin typeface="Courier New"/>
                <a:ea typeface="Courier New"/>
                <a:cs typeface="Courier New"/>
                <a:sym typeface="Courier New"/>
              </a:rPr>
              <a:t>];</a:t>
            </a:r>
            <a:endParaRPr sz="1200">
              <a:solidFill>
                <a:srgbClr val="F8F8F2"/>
              </a:solidFill>
              <a:latin typeface="Courier New"/>
              <a:ea typeface="Courier New"/>
              <a:cs typeface="Courier New"/>
              <a:sym typeface="Courier New"/>
            </a:endParaRPr>
          </a:p>
          <a:p>
            <a:pPr marL="0" lvl="0" indent="0" algn="l" rtl="0">
              <a:lnSpc>
                <a:spcPct val="135714"/>
              </a:lnSpc>
              <a:spcBef>
                <a:spcPts val="0"/>
              </a:spcBef>
              <a:spcAft>
                <a:spcPts val="0"/>
              </a:spcAft>
              <a:buClr>
                <a:srgbClr val="000000"/>
              </a:buClr>
              <a:buSzPts val="1100"/>
              <a:buFont typeface="Arial"/>
              <a:buNone/>
            </a:pPr>
            <a:r>
              <a:rPr lang="es" sz="1200">
                <a:solidFill>
                  <a:srgbClr val="6272A4"/>
                </a:solidFill>
                <a:latin typeface="Courier New"/>
                <a:ea typeface="Courier New"/>
                <a:cs typeface="Courier New"/>
                <a:sym typeface="Courier New"/>
              </a:rPr>
              <a:t>// Declaracion de array mixto</a:t>
            </a:r>
            <a:endParaRPr sz="1200">
              <a:solidFill>
                <a:srgbClr val="6272A4"/>
              </a:solidFill>
              <a:latin typeface="Courier New"/>
              <a:ea typeface="Courier New"/>
              <a:cs typeface="Courier New"/>
              <a:sym typeface="Courier New"/>
            </a:endParaRPr>
          </a:p>
          <a:p>
            <a:pPr marL="0" lvl="0" indent="0" algn="l" rtl="0">
              <a:lnSpc>
                <a:spcPct val="135714"/>
              </a:lnSpc>
              <a:spcBef>
                <a:spcPts val="0"/>
              </a:spcBef>
              <a:spcAft>
                <a:spcPts val="0"/>
              </a:spcAft>
              <a:buClr>
                <a:srgbClr val="000000"/>
              </a:buClr>
              <a:buSzPts val="1100"/>
              <a:buFont typeface="Arial"/>
              <a:buNone/>
            </a:pPr>
            <a:r>
              <a:rPr lang="es" sz="1200">
                <a:solidFill>
                  <a:srgbClr val="FF79C6"/>
                </a:solidFill>
                <a:latin typeface="Courier New"/>
                <a:ea typeface="Courier New"/>
                <a:cs typeface="Courier New"/>
                <a:sym typeface="Courier New"/>
              </a:rPr>
              <a:t>const</a:t>
            </a:r>
            <a:r>
              <a:rPr lang="es" sz="1200">
                <a:solidFill>
                  <a:srgbClr val="F8F8F2"/>
                </a:solidFill>
                <a:latin typeface="Courier New"/>
                <a:ea typeface="Courier New"/>
                <a:cs typeface="Courier New"/>
                <a:sym typeface="Courier New"/>
              </a:rPr>
              <a:t> </a:t>
            </a:r>
            <a:r>
              <a:rPr lang="es" sz="1200">
                <a:solidFill>
                  <a:srgbClr val="BD93F9"/>
                </a:solidFill>
                <a:latin typeface="Courier New"/>
                <a:ea typeface="Courier New"/>
                <a:cs typeface="Courier New"/>
                <a:sym typeface="Courier New"/>
              </a:rPr>
              <a:t>arrayE</a:t>
            </a:r>
            <a:r>
              <a:rPr lang="es" sz="1200">
                <a:solidFill>
                  <a:srgbClr val="F8F8F2"/>
                </a:solidFill>
                <a:latin typeface="Courier New"/>
                <a:ea typeface="Courier New"/>
                <a:cs typeface="Courier New"/>
                <a:sym typeface="Courier New"/>
              </a:rPr>
              <a:t> </a:t>
            </a:r>
            <a:r>
              <a:rPr lang="es" sz="1200">
                <a:solidFill>
                  <a:srgbClr val="FF79C6"/>
                </a:solidFill>
                <a:latin typeface="Courier New"/>
                <a:ea typeface="Courier New"/>
                <a:cs typeface="Courier New"/>
                <a:sym typeface="Courier New"/>
              </a:rPr>
              <a:t>=</a:t>
            </a:r>
            <a:r>
              <a:rPr lang="es" sz="1200">
                <a:solidFill>
                  <a:srgbClr val="F8F8F2"/>
                </a:solidFill>
                <a:latin typeface="Courier New"/>
                <a:ea typeface="Courier New"/>
                <a:cs typeface="Courier New"/>
                <a:sym typeface="Courier New"/>
              </a:rPr>
              <a:t> [</a:t>
            </a:r>
            <a:r>
              <a:rPr lang="es" sz="1200">
                <a:solidFill>
                  <a:srgbClr val="BD93F9"/>
                </a:solidFill>
                <a:latin typeface="Courier New"/>
                <a:ea typeface="Courier New"/>
                <a:cs typeface="Courier New"/>
                <a:sym typeface="Courier New"/>
              </a:rPr>
              <a:t>1</a:t>
            </a:r>
            <a:r>
              <a:rPr lang="es" sz="1200">
                <a:solidFill>
                  <a:srgbClr val="F8F8F2"/>
                </a:solidFill>
                <a:latin typeface="Courier New"/>
                <a:ea typeface="Courier New"/>
                <a:cs typeface="Courier New"/>
                <a:sym typeface="Courier New"/>
              </a:rPr>
              <a:t>,</a:t>
            </a:r>
            <a:r>
              <a:rPr lang="es" sz="1200">
                <a:solidFill>
                  <a:srgbClr val="BD93F9"/>
                </a:solidFill>
                <a:latin typeface="Courier New"/>
                <a:ea typeface="Courier New"/>
                <a:cs typeface="Courier New"/>
                <a:sym typeface="Courier New"/>
              </a:rPr>
              <a:t>false</a:t>
            </a:r>
            <a:r>
              <a:rPr lang="es" sz="1200">
                <a:solidFill>
                  <a:srgbClr val="F8F8F2"/>
                </a:solidFill>
                <a:latin typeface="Courier New"/>
                <a:ea typeface="Courier New"/>
                <a:cs typeface="Courier New"/>
                <a:sym typeface="Courier New"/>
              </a:rPr>
              <a:t>,</a:t>
            </a:r>
            <a:r>
              <a:rPr lang="es" sz="1200">
                <a:solidFill>
                  <a:srgbClr val="E9F284"/>
                </a:solidFill>
                <a:latin typeface="Courier New"/>
                <a:ea typeface="Courier New"/>
                <a:cs typeface="Courier New"/>
                <a:sym typeface="Courier New"/>
              </a:rPr>
              <a:t>"</a:t>
            </a:r>
            <a:r>
              <a:rPr lang="es" sz="1200">
                <a:solidFill>
                  <a:srgbClr val="F1FA8C"/>
                </a:solidFill>
                <a:latin typeface="Courier New"/>
                <a:ea typeface="Courier New"/>
                <a:cs typeface="Courier New"/>
                <a:sym typeface="Courier New"/>
              </a:rPr>
              <a:t>C4</a:t>
            </a:r>
            <a:r>
              <a:rPr lang="es" sz="1200">
                <a:solidFill>
                  <a:srgbClr val="E9F284"/>
                </a:solidFill>
                <a:latin typeface="Courier New"/>
                <a:ea typeface="Courier New"/>
                <a:cs typeface="Courier New"/>
                <a:sym typeface="Courier New"/>
              </a:rPr>
              <a:t>"</a:t>
            </a:r>
            <a:r>
              <a:rPr lang="es" sz="1200">
                <a:solidFill>
                  <a:srgbClr val="F8F8F2"/>
                </a:solidFill>
                <a:latin typeface="Courier New"/>
                <a:ea typeface="Courier New"/>
                <a:cs typeface="Courier New"/>
                <a:sym typeface="Courier New"/>
              </a:rPr>
              <a:t>];</a:t>
            </a:r>
            <a:endParaRPr sz="1200">
              <a:solidFill>
                <a:srgbClr val="F8F8F2"/>
              </a:solidFill>
              <a:latin typeface="Courier New"/>
              <a:ea typeface="Courier New"/>
              <a:cs typeface="Courier New"/>
              <a:sym typeface="Courier New"/>
            </a:endParaRPr>
          </a:p>
          <a:p>
            <a:pPr marL="0" lvl="0" indent="0" algn="l" rtl="0">
              <a:lnSpc>
                <a:spcPct val="150000"/>
              </a:lnSpc>
              <a:spcBef>
                <a:spcPts val="0"/>
              </a:spcBef>
              <a:spcAft>
                <a:spcPts val="0"/>
              </a:spcAft>
              <a:buClr>
                <a:srgbClr val="000000"/>
              </a:buClr>
              <a:buSzPts val="1100"/>
              <a:buFont typeface="Arial"/>
              <a:buNone/>
            </a:pPr>
            <a:endParaRPr sz="1200">
              <a:solidFill>
                <a:srgbClr val="4DD0E1"/>
              </a:solidFill>
              <a:latin typeface="Courier New"/>
              <a:ea typeface="Courier New"/>
              <a:cs typeface="Courier New"/>
              <a:sym typeface="Courier New"/>
            </a:endParaRPr>
          </a:p>
        </p:txBody>
      </p:sp>
      <p:pic>
        <p:nvPicPr>
          <p:cNvPr id="151" name="Google Shape;151;p23"/>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
</file>

<file path=ppt/theme/theme1.xml><?xml version="1.0" encoding="utf-8"?>
<a:theme xmlns:a="http://schemas.openxmlformats.org/drawingml/2006/main" name="Coder">
  <a:themeElements>
    <a:clrScheme name="Simple Light">
      <a:dk1>
        <a:srgbClr val="000000"/>
      </a:dk1>
      <a:lt1>
        <a:srgbClr val="FFFFFF"/>
      </a:lt1>
      <a:dk2>
        <a:srgbClr val="595959"/>
      </a:dk2>
      <a:lt2>
        <a:srgbClr val="EEEEEE"/>
      </a:lt2>
      <a:accent1>
        <a:srgbClr val="9DF4E2"/>
      </a:accent1>
      <a:accent2>
        <a:srgbClr val="212121"/>
      </a:accent2>
      <a:accent3>
        <a:srgbClr val="78909C"/>
      </a:accent3>
      <a:accent4>
        <a:srgbClr val="EA90FF"/>
      </a:accent4>
      <a:accent5>
        <a:srgbClr val="83AEFB"/>
      </a:accent5>
      <a:accent6>
        <a:srgbClr val="EAFF6A"/>
      </a:accent6>
      <a:hlink>
        <a:srgbClr val="83AEF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4118</Words>
  <Application>Microsoft Office PowerPoint</Application>
  <PresentationFormat>Presentación en pantalla (16:9)</PresentationFormat>
  <Paragraphs>419</Paragraphs>
  <Slides>47</Slides>
  <Notes>47</Notes>
  <HiddenSlides>0</HiddenSlides>
  <MMClips>0</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47</vt:i4>
      </vt:variant>
    </vt:vector>
  </HeadingPairs>
  <TitlesOfParts>
    <vt:vector size="55" baseType="lpstr">
      <vt:lpstr>Helvetica Neue</vt:lpstr>
      <vt:lpstr>Helvetica Neue Light</vt:lpstr>
      <vt:lpstr>DM Sans</vt:lpstr>
      <vt:lpstr>Courier New</vt:lpstr>
      <vt:lpstr>DM Sans Medium</vt:lpstr>
      <vt:lpstr>Arial</vt:lpstr>
      <vt:lpstr>Anton</vt:lpstr>
      <vt:lpstr>Coder</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JARA ESPINOZA RODRIGO</cp:lastModifiedBy>
  <cp:revision>1</cp:revision>
  <dcterms:modified xsi:type="dcterms:W3CDTF">2024-12-09T16:50:26Z</dcterms:modified>
</cp:coreProperties>
</file>